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9" r:id="rId4"/>
    <p:sldId id="277" r:id="rId5"/>
    <p:sldId id="278" r:id="rId6"/>
    <p:sldId id="258" r:id="rId7"/>
    <p:sldId id="25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83" r:id="rId24"/>
    <p:sldId id="281" r:id="rId25"/>
    <p:sldId id="284" r:id="rId26"/>
    <p:sldId id="280" r:id="rId2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324" autoAdjust="0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20/11/2021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268760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Il cammino sinodale 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Lettera ai Vescovi</a:t>
            </a:r>
          </a:p>
          <a:p>
            <a:r>
              <a:rPr lang="it-IT" dirty="0" smtClean="0"/>
              <a:t>Presidenza CEI </a:t>
            </a:r>
          </a:p>
          <a:p>
            <a:r>
              <a:rPr lang="it-IT" dirty="0" smtClean="0"/>
              <a:t>Roma, 7 settembre 2021 </a:t>
            </a:r>
            <a:endParaRPr lang="it-IT" dirty="0"/>
          </a:p>
        </p:txBody>
      </p:sp>
      <p:pic>
        <p:nvPicPr>
          <p:cNvPr id="6" name="Immagine 5" descr="CG17890a-834x6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272765">
            <a:off x="650874" y="3530194"/>
            <a:ext cx="3764745" cy="252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Segnaposto contenuto 3" descr="Risultati immagini per stemma vescovo miniero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764704"/>
            <a:ext cx="108012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tangolo 6"/>
          <p:cNvSpPr/>
          <p:nvPr/>
        </p:nvSpPr>
        <p:spPr>
          <a:xfrm>
            <a:off x="2650185" y="5877272"/>
            <a:ext cx="566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i="1" dirty="0" smtClean="0">
                <a:solidFill>
                  <a:schemeClr val="tx2"/>
                </a:solidFill>
              </a:rPr>
              <a:t>Presentazione a cura della Diocesi di Vallo della Lucania</a:t>
            </a:r>
            <a:endParaRPr lang="it-IT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prima fase – </a:t>
            </a:r>
            <a:r>
              <a:rPr lang="it-IT" b="1" dirty="0" smtClean="0">
                <a:solidFill>
                  <a:srgbClr val="FF0000"/>
                </a:solidFill>
              </a:rPr>
              <a:t>narrativa</a:t>
            </a:r>
            <a:r>
              <a:rPr lang="it-IT" dirty="0" smtClean="0"/>
              <a:t> – è costituita da un </a:t>
            </a:r>
            <a:r>
              <a:rPr lang="it-IT" dirty="0" smtClean="0">
                <a:solidFill>
                  <a:srgbClr val="FF0000"/>
                </a:solidFill>
              </a:rPr>
              <a:t>biennio</a:t>
            </a:r>
            <a:r>
              <a:rPr lang="it-IT" dirty="0" smtClean="0"/>
              <a:t> in cui verrà dato </a:t>
            </a:r>
            <a:r>
              <a:rPr lang="it-IT" dirty="0" smtClean="0">
                <a:solidFill>
                  <a:srgbClr val="FF0000"/>
                </a:solidFill>
              </a:rPr>
              <a:t>spazio all’ascolto e al racconto della vita delle persone</a:t>
            </a:r>
            <a:r>
              <a:rPr lang="it-IT" dirty="0" smtClean="0"/>
              <a:t>, delle comunità e dei territori.</a:t>
            </a:r>
          </a:p>
          <a:p>
            <a:r>
              <a:rPr lang="it-IT" dirty="0" smtClean="0"/>
              <a:t>Nel </a:t>
            </a:r>
            <a:r>
              <a:rPr lang="it-IT" b="1" dirty="0" smtClean="0">
                <a:solidFill>
                  <a:srgbClr val="FF0000"/>
                </a:solidFill>
              </a:rPr>
              <a:t>primo anno (2021-22) </a:t>
            </a:r>
            <a:r>
              <a:rPr lang="it-IT" dirty="0" smtClean="0"/>
              <a:t>faremo nostre le proposte della Segreteria Generale del Sinodo dei Vescovi per la XVI Assemblea Generale Ordinaria;</a:t>
            </a:r>
          </a:p>
          <a:p>
            <a:r>
              <a:rPr lang="it-IT" dirty="0" smtClean="0"/>
              <a:t>nel </a:t>
            </a:r>
            <a:r>
              <a:rPr lang="it-IT" b="1" dirty="0" smtClean="0">
                <a:solidFill>
                  <a:srgbClr val="FF0000"/>
                </a:solidFill>
              </a:rPr>
              <a:t>secondo anno (2022-23) </a:t>
            </a:r>
            <a:r>
              <a:rPr lang="it-IT" dirty="0" smtClean="0"/>
              <a:t>la consultazione del Popolo di Dio si concentrerà su alcune priorità che saranno individuate dall’Assemblea Generale della CEI del maggio 2022.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seconda fase – </a:t>
            </a:r>
            <a:r>
              <a:rPr lang="it-IT" b="1" dirty="0" smtClean="0">
                <a:solidFill>
                  <a:srgbClr val="FF0000"/>
                </a:solidFill>
              </a:rPr>
              <a:t>sapienziale</a:t>
            </a:r>
            <a:r>
              <a:rPr lang="it-IT" dirty="0" smtClean="0"/>
              <a:t> – è rappresentata da </a:t>
            </a:r>
            <a:r>
              <a:rPr lang="it-IT" dirty="0" smtClean="0">
                <a:solidFill>
                  <a:srgbClr val="FF0000"/>
                </a:solidFill>
              </a:rPr>
              <a:t>un anno (2023-24)</a:t>
            </a:r>
            <a:r>
              <a:rPr lang="it-IT" dirty="0" smtClean="0"/>
              <a:t> in cui </a:t>
            </a:r>
            <a:r>
              <a:rPr lang="it-IT" dirty="0" smtClean="0">
                <a:solidFill>
                  <a:srgbClr val="FF0000"/>
                </a:solidFill>
              </a:rPr>
              <a:t>le comunità</a:t>
            </a:r>
            <a:r>
              <a:rPr lang="it-IT" dirty="0" smtClean="0"/>
              <a:t>, insieme ai loro pastori, </a:t>
            </a:r>
            <a:r>
              <a:rPr lang="it-IT" dirty="0" smtClean="0">
                <a:solidFill>
                  <a:srgbClr val="FF0000"/>
                </a:solidFill>
              </a:rPr>
              <a:t>s’impegneranno in una lettura spirituale </a:t>
            </a:r>
            <a:r>
              <a:rPr lang="it-IT" dirty="0" smtClean="0"/>
              <a:t>delle narrazioni emerse nel biennio precedente.</a:t>
            </a:r>
          </a:p>
          <a:p>
            <a:r>
              <a:rPr lang="it-IT" dirty="0" smtClean="0"/>
              <a:t>In questo esercizio saranno coinvolte le Commissioni Episcopali e gli Uffici pastorali della CEI, le Istituzioni teologiche e culturali.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terza fase – </a:t>
            </a:r>
            <a:r>
              <a:rPr lang="it-IT" b="1" dirty="0" smtClean="0">
                <a:solidFill>
                  <a:srgbClr val="FF0000"/>
                </a:solidFill>
              </a:rPr>
              <a:t>profetica</a:t>
            </a:r>
            <a:r>
              <a:rPr lang="it-IT" dirty="0" smtClean="0"/>
              <a:t> – culminerà, </a:t>
            </a:r>
            <a:r>
              <a:rPr lang="it-IT" dirty="0" smtClean="0">
                <a:solidFill>
                  <a:srgbClr val="FF0000"/>
                </a:solidFill>
              </a:rPr>
              <a:t>nel 2025</a:t>
            </a:r>
            <a:r>
              <a:rPr lang="it-IT" dirty="0" smtClean="0"/>
              <a:t>, in un </a:t>
            </a:r>
            <a:r>
              <a:rPr lang="it-IT" dirty="0" smtClean="0">
                <a:solidFill>
                  <a:srgbClr val="FF0000"/>
                </a:solidFill>
              </a:rPr>
              <a:t>evento assembleare nazionale </a:t>
            </a:r>
            <a:r>
              <a:rPr lang="it-IT" dirty="0" smtClean="0"/>
              <a:t>da definire insieme strada facendo.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In questo </a:t>
            </a:r>
            <a:r>
              <a:rPr lang="it-IT" b="1" dirty="0" smtClean="0">
                <a:solidFill>
                  <a:srgbClr val="FF0000"/>
                </a:solidFill>
              </a:rPr>
              <a:t>con-venire</a:t>
            </a:r>
            <a:r>
              <a:rPr lang="it-IT" dirty="0" smtClean="0"/>
              <a:t> verranno assunte </a:t>
            </a:r>
            <a:r>
              <a:rPr lang="it-IT" dirty="0" smtClean="0">
                <a:solidFill>
                  <a:srgbClr val="FF0000"/>
                </a:solidFill>
              </a:rPr>
              <a:t>alcune scelte evangeliche</a:t>
            </a:r>
            <a:r>
              <a:rPr lang="it-IT" dirty="0" smtClean="0"/>
              <a:t>, che le nostre Chiese saranno chiamate a </a:t>
            </a:r>
            <a:r>
              <a:rPr lang="it-IT" dirty="0" smtClean="0">
                <a:solidFill>
                  <a:srgbClr val="FF0000"/>
                </a:solidFill>
              </a:rPr>
              <a:t>riconsegnare al popolo di Dio</a:t>
            </a:r>
            <a:r>
              <a:rPr lang="it-IT" dirty="0" smtClean="0"/>
              <a:t>, incarnandole nella vita delle comunità nella seconda parte del decennio (</a:t>
            </a:r>
            <a:r>
              <a:rPr lang="it-IT" dirty="0" smtClean="0">
                <a:solidFill>
                  <a:srgbClr val="FF0000"/>
                </a:solidFill>
              </a:rPr>
              <a:t>2025-30</a:t>
            </a:r>
            <a:r>
              <a:rPr lang="it-IT" dirty="0" smtClean="0"/>
              <a:t>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cammino sinodale </a:t>
            </a:r>
            <a:r>
              <a:rPr lang="it-IT" b="1" dirty="0" smtClean="0">
                <a:solidFill>
                  <a:srgbClr val="FF0000"/>
                </a:solidFill>
              </a:rPr>
              <a:t>non parte da zero</a:t>
            </a:r>
            <a:r>
              <a:rPr lang="it-IT" dirty="0" smtClean="0"/>
              <a:t>, ma s’innesta nelle scelte pastorali degli ultimi decenni e, in particolare, </a:t>
            </a:r>
            <a:r>
              <a:rPr lang="it-IT" dirty="0" smtClean="0">
                <a:solidFill>
                  <a:srgbClr val="FF0000"/>
                </a:solidFill>
              </a:rPr>
              <a:t>nei Convegni Ecclesiali di Verona e Firenze</a:t>
            </a:r>
            <a:r>
              <a:rPr lang="it-IT" dirty="0" smtClean="0"/>
              <a:t>. Proprio qui, </a:t>
            </a:r>
            <a:r>
              <a:rPr lang="it-IT" b="1" dirty="0" smtClean="0">
                <a:solidFill>
                  <a:srgbClr val="FF0000"/>
                </a:solidFill>
              </a:rPr>
              <a:t>papa Francesco </a:t>
            </a:r>
            <a:r>
              <a:rPr lang="it-IT" dirty="0" smtClean="0"/>
              <a:t>ci esortò ad </a:t>
            </a:r>
            <a:r>
              <a:rPr lang="it-IT" b="1" dirty="0" smtClean="0">
                <a:solidFill>
                  <a:srgbClr val="FF0000"/>
                </a:solidFill>
              </a:rPr>
              <a:t>«avviare, in modo sinodale, un approfondimento della </a:t>
            </a:r>
            <a:r>
              <a:rPr lang="it-IT" b="1" dirty="0" err="1" smtClean="0">
                <a:solidFill>
                  <a:srgbClr val="FF0000"/>
                </a:solidFill>
              </a:rPr>
              <a:t>Evangelii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gaudium</a:t>
            </a:r>
            <a:r>
              <a:rPr lang="it-IT" b="1" dirty="0" smtClean="0">
                <a:solidFill>
                  <a:srgbClr val="FF0000"/>
                </a:solidFill>
              </a:rPr>
              <a:t>»</a:t>
            </a:r>
            <a:r>
              <a:rPr lang="it-IT" dirty="0" smtClean="0"/>
              <a:t>. Quel discorso del Santo Padre, insieme all’Esortazione apostolica, scandiranno la traiettoria del percorso.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Facciamo nostro il metodo di </a:t>
            </a:r>
            <a:r>
              <a:rPr lang="it-IT" dirty="0" smtClean="0">
                <a:solidFill>
                  <a:srgbClr val="FF0000"/>
                </a:solidFill>
              </a:rPr>
              <a:t>consultazione capillare </a:t>
            </a:r>
            <a:r>
              <a:rPr lang="it-IT" dirty="0" smtClean="0"/>
              <a:t>proposto dal Sinodo dei Vescovi, che prevede il coinvolgimento di </a:t>
            </a:r>
            <a:r>
              <a:rPr lang="it-IT" b="1" i="1" dirty="0" smtClean="0">
                <a:solidFill>
                  <a:srgbClr val="FF0000"/>
                </a:solidFill>
              </a:rPr>
              <a:t>parrocchie, operatori pastorali, associazioni e movimenti laicali, scuole e università, congregazioni religiose, gruppi di prossimità e di volontariato, ambienti di lavoro, luoghi di assistenza e di cura</a:t>
            </a:r>
            <a:r>
              <a:rPr lang="it-IT" dirty="0" smtClean="0"/>
              <a:t>...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Per questo è fondamentale </a:t>
            </a:r>
            <a:r>
              <a:rPr lang="it-IT" b="1" dirty="0" smtClean="0">
                <a:solidFill>
                  <a:srgbClr val="FF0000"/>
                </a:solidFill>
              </a:rPr>
              <a:t>costituire gruppi sinodali diffusi sul territorio</a:t>
            </a:r>
            <a:r>
              <a:rPr lang="it-IT" dirty="0" smtClean="0"/>
              <a:t>: non solo nelle strutture parrocchiali, ma anche </a:t>
            </a:r>
            <a:r>
              <a:rPr lang="it-IT" b="1" dirty="0" smtClean="0">
                <a:solidFill>
                  <a:srgbClr val="FF0000"/>
                </a:solidFill>
              </a:rPr>
              <a:t>nelle case e dovunque sia possibile </a:t>
            </a:r>
            <a:r>
              <a:rPr lang="it-IT" dirty="0" smtClean="0"/>
              <a:t>incontrare e ascoltare persone.</a:t>
            </a:r>
          </a:p>
          <a:p>
            <a:r>
              <a:rPr lang="it-IT" dirty="0" smtClean="0"/>
              <a:t>Questo metodo richiede la presenza di un </a:t>
            </a:r>
            <a:r>
              <a:rPr lang="it-IT" b="1" dirty="0" smtClean="0">
                <a:solidFill>
                  <a:srgbClr val="FF0000"/>
                </a:solidFill>
              </a:rPr>
              <a:t>moderatore </a:t>
            </a:r>
            <a:r>
              <a:rPr lang="it-IT" dirty="0" smtClean="0"/>
              <a:t>e di un </a:t>
            </a:r>
            <a:r>
              <a:rPr lang="it-IT" b="1" dirty="0" smtClean="0">
                <a:solidFill>
                  <a:srgbClr val="FF0000"/>
                </a:solidFill>
              </a:rPr>
              <a:t>segretario</a:t>
            </a:r>
            <a:r>
              <a:rPr lang="it-IT" dirty="0" smtClean="0"/>
              <a:t> per ogni gruppo.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Le Chiese locali </a:t>
            </a:r>
            <a:r>
              <a:rPr lang="it-IT" dirty="0" smtClean="0">
                <a:solidFill>
                  <a:srgbClr val="FF0000"/>
                </a:solidFill>
              </a:rPr>
              <a:t>che stanno vivendo il Sinodo </a:t>
            </a:r>
            <a:r>
              <a:rPr lang="it-IT" dirty="0" smtClean="0"/>
              <a:t>o il cammino sinodale, o lo hanno concluso da poco, </a:t>
            </a:r>
            <a:r>
              <a:rPr lang="it-IT" b="1" dirty="0" smtClean="0">
                <a:solidFill>
                  <a:srgbClr val="FF0000"/>
                </a:solidFill>
              </a:rPr>
              <a:t>non dovranno preoccuparsi di duplicare o sovrapporre itinerari e proposte</a:t>
            </a:r>
            <a:r>
              <a:rPr lang="it-IT" dirty="0" smtClean="0"/>
              <a:t>, ma saranno aiutate ad </a:t>
            </a:r>
            <a:r>
              <a:rPr lang="it-IT" dirty="0" smtClean="0">
                <a:solidFill>
                  <a:srgbClr val="FF0000"/>
                </a:solidFill>
              </a:rPr>
              <a:t>armonizzare</a:t>
            </a:r>
            <a:r>
              <a:rPr lang="it-IT" dirty="0" smtClean="0"/>
              <a:t> i loro cammini con quello nazionale e a condividere le esperienze vissute.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All’inizio di </a:t>
            </a:r>
            <a:r>
              <a:rPr lang="it-IT" dirty="0" smtClean="0">
                <a:solidFill>
                  <a:srgbClr val="FF0000"/>
                </a:solidFill>
              </a:rPr>
              <a:t>ottobre</a:t>
            </a:r>
            <a:r>
              <a:rPr lang="it-IT" dirty="0" smtClean="0"/>
              <a:t> saranno consegnate le prima linee per il cammino sinodale e alcuni </a:t>
            </a:r>
            <a:r>
              <a:rPr lang="it-IT" dirty="0" smtClean="0">
                <a:solidFill>
                  <a:srgbClr val="FF0000"/>
                </a:solidFill>
              </a:rPr>
              <a:t>suggerimenti </a:t>
            </a:r>
            <a:r>
              <a:rPr lang="it-IT" dirty="0" smtClean="0"/>
              <a:t>metodologici.</a:t>
            </a:r>
          </a:p>
          <a:p>
            <a:r>
              <a:rPr lang="it-IT" dirty="0" smtClean="0"/>
              <a:t>con l’uscita odierna dei documenti preparati dal Sinodo dei Vescovi, </a:t>
            </a:r>
            <a:r>
              <a:rPr lang="it-IT" dirty="0" smtClean="0">
                <a:solidFill>
                  <a:srgbClr val="FF0000"/>
                </a:solidFill>
              </a:rPr>
              <a:t>i convegni e gli incontri previsti </a:t>
            </a:r>
            <a:r>
              <a:rPr lang="it-IT" dirty="0" smtClean="0"/>
              <a:t>in ogni Diocesi nel mese di settembre </a:t>
            </a:r>
            <a:r>
              <a:rPr lang="it-IT" dirty="0" smtClean="0">
                <a:solidFill>
                  <a:srgbClr val="FF0000"/>
                </a:solidFill>
              </a:rPr>
              <a:t>possono essere occasione per trattare della </a:t>
            </a:r>
            <a:r>
              <a:rPr lang="it-IT" dirty="0" err="1" smtClean="0">
                <a:solidFill>
                  <a:srgbClr val="FF0000"/>
                </a:solidFill>
              </a:rPr>
              <a:t>sinodalità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quale forma e stile della Chiesa.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Quadro schematico</a:t>
            </a:r>
            <a:endParaRPr lang="it-IT" baseline="30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b="1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Carta d’Intendi </a:t>
            </a:r>
            <a:r>
              <a:rPr lang="it-IT" b="1" dirty="0" smtClean="0"/>
              <a:t>per il </a:t>
            </a:r>
            <a:r>
              <a:rPr lang="it-IT" b="1" dirty="0" smtClean="0">
                <a:solidFill>
                  <a:srgbClr val="FF0000"/>
                </a:solidFill>
              </a:rPr>
              <a:t>“Cammino sinodale”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Documento preparatorio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Vademecum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Appendice  A – B – C – D  </a:t>
            </a:r>
            <a:r>
              <a:rPr lang="it-IT" b="1" dirty="0" smtClean="0"/>
              <a:t>al </a:t>
            </a:r>
            <a:r>
              <a:rPr lang="it-IT" b="1" dirty="0" smtClean="0">
                <a:solidFill>
                  <a:srgbClr val="FF0000"/>
                </a:solidFill>
              </a:rPr>
              <a:t> Vademecum 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Percorso quadriennale </a:t>
            </a:r>
            <a:r>
              <a:rPr lang="it-IT" dirty="0" smtClean="0"/>
              <a:t>scandito da </a:t>
            </a:r>
            <a:r>
              <a:rPr lang="it-IT" b="1" dirty="0" smtClean="0">
                <a:solidFill>
                  <a:srgbClr val="FF0000"/>
                </a:solidFill>
              </a:rPr>
              <a:t>tre fasi </a:t>
            </a:r>
            <a:r>
              <a:rPr lang="it-IT" b="1" dirty="0" smtClean="0"/>
              <a:t>correlate</a:t>
            </a:r>
            <a:r>
              <a:rPr lang="it-IT" dirty="0" smtClean="0"/>
              <a:t>: </a:t>
            </a:r>
            <a:r>
              <a:rPr lang="it-IT" b="1" dirty="0" smtClean="0">
                <a:solidFill>
                  <a:srgbClr val="FF0000"/>
                </a:solidFill>
              </a:rPr>
              <a:t>narrativa, sapienziale e profetica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Adsumus</a:t>
            </a:r>
            <a:r>
              <a:rPr lang="it-IT" dirty="0" smtClean="0"/>
              <a:t>, </a:t>
            </a:r>
            <a:r>
              <a:rPr lang="it-IT" dirty="0" err="1" smtClean="0"/>
              <a:t>Sancte</a:t>
            </a:r>
            <a:r>
              <a:rPr lang="it-IT" dirty="0" smtClean="0"/>
              <a:t> </a:t>
            </a:r>
            <a:r>
              <a:rPr lang="it-IT" dirty="0" err="1" smtClean="0"/>
              <a:t>Spiritus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Preghiera di invocazione allo </a:t>
            </a:r>
            <a:r>
              <a:rPr lang="it-IT" b="1" dirty="0" smtClean="0">
                <a:solidFill>
                  <a:srgbClr val="FF0000"/>
                </a:solidFill>
              </a:rPr>
              <a:t>Spirito Santo </a:t>
            </a:r>
            <a:r>
              <a:rPr lang="it-IT" dirty="0" smtClean="0"/>
              <a:t>per </a:t>
            </a:r>
            <a:r>
              <a:rPr lang="it-IT" b="1" dirty="0" smtClean="0">
                <a:solidFill>
                  <a:srgbClr val="FF0000"/>
                </a:solidFill>
              </a:rPr>
              <a:t>un'assemblea ecclesiale </a:t>
            </a:r>
            <a:r>
              <a:rPr lang="it-IT" dirty="0" smtClean="0"/>
              <a:t>di governo o di discernimento (quindi sinodale) Ogni sessione del </a:t>
            </a:r>
            <a:r>
              <a:rPr lang="it-IT" b="1" dirty="0" smtClean="0">
                <a:solidFill>
                  <a:srgbClr val="FF0000"/>
                </a:solidFill>
              </a:rPr>
              <a:t>Concilio Vaticano </a:t>
            </a:r>
            <a:r>
              <a:rPr lang="it-IT" b="1" dirty="0" err="1" smtClean="0">
                <a:solidFill>
                  <a:srgbClr val="FF0000"/>
                </a:solidFill>
              </a:rPr>
              <a:t>II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è iniziata con la preghiera </a:t>
            </a:r>
            <a:r>
              <a:rPr lang="it-IT" b="1" dirty="0" err="1" smtClean="0">
                <a:solidFill>
                  <a:srgbClr val="FF0000"/>
                </a:solidFill>
              </a:rPr>
              <a:t>Adsumus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Sancte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err="1" smtClean="0">
                <a:solidFill>
                  <a:srgbClr val="FF0000"/>
                </a:solidFill>
              </a:rPr>
              <a:t>Spiritus</a:t>
            </a:r>
            <a:r>
              <a:rPr lang="it-IT" dirty="0" smtClean="0"/>
              <a:t>, le prime parole dell'originale latino che significano: "Noi stiamo davanti a Te, Spirito Santo", che </a:t>
            </a:r>
            <a:r>
              <a:rPr lang="it-IT" b="1" dirty="0" smtClean="0">
                <a:solidFill>
                  <a:srgbClr val="FF0000"/>
                </a:solidFill>
              </a:rPr>
              <a:t>è stata storicamente usata nei Concili, nei Sinodi e in altre riunioni della Chiesa</a:t>
            </a:r>
            <a:r>
              <a:rPr lang="it-IT" dirty="0" smtClean="0"/>
              <a:t> per centinaia di anni, essendo attribuita a </a:t>
            </a:r>
            <a:r>
              <a:rPr lang="it-IT" b="1" dirty="0" smtClean="0">
                <a:solidFill>
                  <a:srgbClr val="FF0000"/>
                </a:solidFill>
              </a:rPr>
              <a:t>Sant'Isidoro di Siviglia </a:t>
            </a:r>
            <a:r>
              <a:rPr lang="it-IT" dirty="0" smtClean="0"/>
              <a:t>(560 circa - 4 aprile 636). Mentre siamo chiamati ad abbracciare questo cammino sinodale del Sinodo 2021-2023, questa preghiera invita lo Spirito Santo ad operare in noi affinché possiamo essere una comunità e un popolo di grazia. </a:t>
            </a:r>
            <a:r>
              <a:rPr lang="it-IT" b="1" dirty="0" smtClean="0">
                <a:solidFill>
                  <a:srgbClr val="FF0000"/>
                </a:solidFill>
              </a:rPr>
              <a:t>Per il Sinodo 2021-2023</a:t>
            </a:r>
            <a:r>
              <a:rPr lang="it-IT" dirty="0" smtClean="0"/>
              <a:t>, proponiamo di utilizzare questa versione semplificata, in modo che qualsiasi gruppo o assemblea liturgica possa pregare più facilmente.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Quadro schematico</a:t>
            </a:r>
            <a:br>
              <a:rPr lang="it-IT" dirty="0" smtClean="0"/>
            </a:br>
            <a:r>
              <a:rPr lang="it-IT" dirty="0" smtClean="0"/>
              <a:t>1</a:t>
            </a:r>
            <a:r>
              <a:rPr lang="it-IT" baseline="30000" dirty="0" smtClean="0"/>
              <a:t>a </a:t>
            </a:r>
            <a:r>
              <a:rPr lang="it-IT" dirty="0" smtClean="0"/>
              <a:t> Fase: </a:t>
            </a:r>
            <a:r>
              <a:rPr lang="it-IT" b="1" dirty="0" smtClean="0"/>
              <a:t>Narrativa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Nel </a:t>
            </a:r>
            <a:r>
              <a:rPr lang="it-IT" b="1" dirty="0" smtClean="0">
                <a:solidFill>
                  <a:srgbClr val="FF0000"/>
                </a:solidFill>
              </a:rPr>
              <a:t>primo anno (2021-22) </a:t>
            </a:r>
            <a:r>
              <a:rPr lang="it-IT" dirty="0" smtClean="0"/>
              <a:t>le diocesi italiane faranno proprie le proposte della Segreteria Generale del Sinodo dei Vescovi</a:t>
            </a:r>
          </a:p>
          <a:p>
            <a:r>
              <a:rPr lang="it-IT" dirty="0" smtClean="0"/>
              <a:t>Nel </a:t>
            </a:r>
            <a:r>
              <a:rPr lang="it-IT" b="1" dirty="0" smtClean="0">
                <a:solidFill>
                  <a:srgbClr val="FF0000"/>
                </a:solidFill>
              </a:rPr>
              <a:t>secondo anno (2022-23) </a:t>
            </a:r>
            <a:r>
              <a:rPr lang="it-IT" dirty="0" smtClean="0"/>
              <a:t>la consultazione del Popolo di Dio si concentrerà su alcune priorità individuate dall’Assemblea CEI del maggio 2022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Quadro schematico</a:t>
            </a:r>
            <a:br>
              <a:rPr lang="it-IT" dirty="0" smtClean="0"/>
            </a:br>
            <a:r>
              <a:rPr lang="it-IT" dirty="0" smtClean="0"/>
              <a:t>2</a:t>
            </a:r>
            <a:r>
              <a:rPr lang="it-IT" baseline="30000" dirty="0" smtClean="0"/>
              <a:t>a </a:t>
            </a:r>
            <a:r>
              <a:rPr lang="it-IT" dirty="0" smtClean="0"/>
              <a:t> Fase: </a:t>
            </a:r>
            <a:r>
              <a:rPr lang="it-IT" b="1" dirty="0" err="1" smtClean="0"/>
              <a:t>Sapienzale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/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Nel </a:t>
            </a:r>
            <a:r>
              <a:rPr lang="it-IT" b="1" dirty="0" smtClean="0">
                <a:solidFill>
                  <a:srgbClr val="FF0000"/>
                </a:solidFill>
              </a:rPr>
              <a:t>terzo anno (2023-24) </a:t>
            </a:r>
            <a:r>
              <a:rPr lang="it-IT" dirty="0" smtClean="0">
                <a:solidFill>
                  <a:srgbClr val="FF0000"/>
                </a:solidFill>
              </a:rPr>
              <a:t>le comunità</a:t>
            </a:r>
            <a:r>
              <a:rPr lang="it-IT" dirty="0" smtClean="0"/>
              <a:t>, insieme ai loro pastori, </a:t>
            </a:r>
            <a:r>
              <a:rPr lang="it-IT" dirty="0" smtClean="0">
                <a:solidFill>
                  <a:srgbClr val="FF0000"/>
                </a:solidFill>
              </a:rPr>
              <a:t>s’impegneranno in una lettura spirituale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Quadro schematico</a:t>
            </a:r>
            <a:br>
              <a:rPr lang="it-IT" dirty="0" smtClean="0"/>
            </a:br>
            <a:r>
              <a:rPr lang="it-IT" dirty="0" smtClean="0"/>
              <a:t>3</a:t>
            </a:r>
            <a:r>
              <a:rPr lang="it-IT" baseline="30000" dirty="0" smtClean="0"/>
              <a:t>a </a:t>
            </a:r>
            <a:r>
              <a:rPr lang="it-IT" dirty="0" smtClean="0"/>
              <a:t> Fase: </a:t>
            </a:r>
            <a:r>
              <a:rPr lang="it-IT" b="1" dirty="0" smtClean="0"/>
              <a:t>Profetica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dirty="0" smtClean="0"/>
              <a:t>Nel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>
                <a:solidFill>
                  <a:srgbClr val="FF0000"/>
                </a:solidFill>
              </a:rPr>
              <a:t>quarto anno (2025)</a:t>
            </a:r>
            <a:r>
              <a:rPr lang="it-IT" dirty="0" smtClean="0"/>
              <a:t>, </a:t>
            </a:r>
            <a:r>
              <a:rPr lang="it-IT" dirty="0" smtClean="0">
                <a:solidFill>
                  <a:srgbClr val="FF0000"/>
                </a:solidFill>
              </a:rPr>
              <a:t>evento assembleare nazionale</a:t>
            </a:r>
            <a:r>
              <a:rPr lang="it-IT" dirty="0" smtClean="0"/>
              <a:t> da definire insieme strada facendo.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Autofit/>
          </a:bodyPr>
          <a:lstStyle/>
          <a:p>
            <a:r>
              <a:rPr lang="it-IT" sz="4500" dirty="0" smtClean="0"/>
              <a:t>Gli </a:t>
            </a:r>
            <a:r>
              <a:rPr lang="it-IT" sz="4500" b="1" dirty="0" smtClean="0"/>
              <a:t>ingredienti di base </a:t>
            </a:r>
            <a:r>
              <a:rPr lang="it-IT" sz="4500" dirty="0" smtClean="0"/>
              <a:t/>
            </a:r>
            <a:br>
              <a:rPr lang="it-IT" sz="4500" dirty="0" smtClean="0"/>
            </a:br>
            <a:r>
              <a:rPr lang="it-IT" sz="4500" dirty="0" smtClean="0"/>
              <a:t>dell’esperienza sinodale</a:t>
            </a:r>
            <a:endParaRPr lang="it-IT" sz="45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73388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t-IT" dirty="0" smtClean="0"/>
              <a:t>La fase diocesana comporta “ingredienti” simili a quelli dell’Assemblea del Sinodo dei Vescovi. Questi elementi sono: </a:t>
            </a:r>
          </a:p>
          <a:p>
            <a:pPr marL="514350" indent="-514350"/>
            <a:r>
              <a:rPr lang="it-IT" dirty="0" smtClean="0"/>
              <a:t>una </a:t>
            </a:r>
            <a:r>
              <a:rPr lang="it-IT" b="1" dirty="0" smtClean="0">
                <a:solidFill>
                  <a:srgbClr val="FF0000"/>
                </a:solidFill>
              </a:rPr>
              <a:t>celebrazione liturgica </a:t>
            </a:r>
            <a:r>
              <a:rPr lang="it-IT" dirty="0" smtClean="0"/>
              <a:t>per iniziare;</a:t>
            </a:r>
          </a:p>
          <a:p>
            <a:pPr marL="514350" indent="-514350"/>
            <a:r>
              <a:rPr lang="it-IT" dirty="0" smtClean="0"/>
              <a:t>il </a:t>
            </a:r>
            <a:r>
              <a:rPr lang="it-IT" b="1" dirty="0" smtClean="0">
                <a:solidFill>
                  <a:srgbClr val="FF0000"/>
                </a:solidFill>
              </a:rPr>
              <a:t>raduno</a:t>
            </a:r>
            <a:r>
              <a:rPr lang="it-IT" dirty="0" smtClean="0"/>
              <a:t> in una grande assemblea;</a:t>
            </a:r>
          </a:p>
          <a:p>
            <a:pPr marL="514350" indent="-514350"/>
            <a:r>
              <a:rPr lang="it-IT" dirty="0" smtClean="0"/>
              <a:t>incontri in </a:t>
            </a:r>
            <a:r>
              <a:rPr lang="it-IT" b="1" dirty="0" smtClean="0">
                <a:solidFill>
                  <a:srgbClr val="FF0000"/>
                </a:solidFill>
              </a:rPr>
              <a:t>piccoli gruppi</a:t>
            </a:r>
            <a:r>
              <a:rPr lang="it-IT" dirty="0" smtClean="0"/>
              <a:t>;</a:t>
            </a:r>
          </a:p>
          <a:p>
            <a:pPr marL="514350" indent="-514350"/>
            <a:r>
              <a:rPr lang="it-IT" b="1" dirty="0" smtClean="0">
                <a:solidFill>
                  <a:srgbClr val="FF0000"/>
                </a:solidFill>
              </a:rPr>
              <a:t>momenti</a:t>
            </a:r>
            <a:r>
              <a:rPr lang="it-IT" dirty="0" smtClean="0"/>
              <a:t> di silenzio e di preghiera;</a:t>
            </a:r>
          </a:p>
          <a:p>
            <a:pPr marL="514350" indent="-514350"/>
            <a:r>
              <a:rPr lang="it-IT" b="1" dirty="0" smtClean="0">
                <a:solidFill>
                  <a:srgbClr val="FF0000"/>
                </a:solidFill>
              </a:rPr>
              <a:t>conversazioni</a:t>
            </a:r>
            <a:r>
              <a:rPr lang="it-IT" dirty="0" smtClean="0"/>
              <a:t> informali;</a:t>
            </a:r>
          </a:p>
          <a:p>
            <a:pPr marL="514350" indent="-514350"/>
            <a:r>
              <a:rPr lang="it-IT" b="1" dirty="0" smtClean="0">
                <a:solidFill>
                  <a:srgbClr val="FF0000"/>
                </a:solidFill>
              </a:rPr>
              <a:t>esperienze</a:t>
            </a:r>
            <a:r>
              <a:rPr lang="it-IT" b="1" dirty="0" smtClean="0"/>
              <a:t> </a:t>
            </a:r>
            <a:r>
              <a:rPr lang="it-IT" dirty="0" smtClean="0"/>
              <a:t>condivise;</a:t>
            </a:r>
          </a:p>
          <a:p>
            <a:pPr marL="514350" indent="-514350"/>
            <a:r>
              <a:rPr lang="it-IT" dirty="0" smtClean="0"/>
              <a:t>una </a:t>
            </a:r>
            <a:r>
              <a:rPr lang="it-IT" b="1" dirty="0" smtClean="0">
                <a:solidFill>
                  <a:srgbClr val="FF0000"/>
                </a:solidFill>
              </a:rPr>
              <a:t>celebrazione liturgica </a:t>
            </a:r>
            <a:r>
              <a:rPr lang="it-IT" dirty="0" smtClean="0"/>
              <a:t>per concludere.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Quadro schematico</a:t>
            </a:r>
            <a:br>
              <a:rPr lang="it-IT" dirty="0" smtClean="0"/>
            </a:br>
            <a:r>
              <a:rPr lang="it-IT" dirty="0" smtClean="0"/>
              <a:t>Inizio Sinodo dei Vescovi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it-IT" dirty="0" smtClean="0">
              <a:solidFill>
                <a:srgbClr val="FF0000"/>
              </a:solidFill>
            </a:endParaRPr>
          </a:p>
          <a:p>
            <a:r>
              <a:rPr lang="it-IT" b="1" dirty="0" smtClean="0"/>
              <a:t>10 Ottobre 2021</a:t>
            </a:r>
            <a:r>
              <a:rPr lang="it-IT" dirty="0" smtClean="0"/>
              <a:t> ore 10.00</a:t>
            </a:r>
          </a:p>
          <a:p>
            <a:pPr>
              <a:buNone/>
            </a:pPr>
            <a:r>
              <a:rPr lang="it-IT" dirty="0" smtClean="0"/>
              <a:t>	</a:t>
            </a:r>
            <a:r>
              <a:rPr lang="it-IT" dirty="0" smtClean="0">
                <a:solidFill>
                  <a:srgbClr val="FF0000"/>
                </a:solidFill>
              </a:rPr>
              <a:t>Celebrazione inaugurale</a:t>
            </a:r>
            <a:r>
              <a:rPr lang="it-IT" dirty="0" smtClean="0"/>
              <a:t> Sinodo dei Vescovi  presieduta da </a:t>
            </a:r>
            <a:r>
              <a:rPr lang="it-IT" dirty="0" smtClean="0">
                <a:solidFill>
                  <a:srgbClr val="FF0000"/>
                </a:solidFill>
              </a:rPr>
              <a:t>Papa Francesco </a:t>
            </a:r>
            <a:r>
              <a:rPr lang="it-IT" dirty="0" smtClean="0"/>
              <a:t>in San Pietro;</a:t>
            </a:r>
          </a:p>
          <a:p>
            <a:r>
              <a:rPr lang="it-IT" b="1" dirty="0" smtClean="0"/>
              <a:t>17 Ottobre 2021 ore 17.00</a:t>
            </a:r>
          </a:p>
          <a:p>
            <a:pPr>
              <a:buNone/>
            </a:pPr>
            <a:r>
              <a:rPr lang="it-IT" dirty="0" smtClean="0"/>
              <a:t>	Celebrazione inaugurale </a:t>
            </a:r>
            <a:r>
              <a:rPr lang="it-IT" dirty="0" smtClean="0">
                <a:solidFill>
                  <a:srgbClr val="FF0000"/>
                </a:solidFill>
              </a:rPr>
              <a:t>fase diocesana </a:t>
            </a:r>
            <a:r>
              <a:rPr lang="it-IT" dirty="0" smtClean="0"/>
              <a:t>del Sinodo dei Vescovi presieduta dal </a:t>
            </a:r>
            <a:r>
              <a:rPr lang="it-IT" dirty="0" smtClean="0">
                <a:solidFill>
                  <a:srgbClr val="FF0000"/>
                </a:solidFill>
              </a:rPr>
              <a:t>Vescovo</a:t>
            </a:r>
            <a:r>
              <a:rPr lang="it-IT" dirty="0" smtClean="0"/>
              <a:t> in </a:t>
            </a:r>
            <a:r>
              <a:rPr lang="it-IT" dirty="0" err="1" smtClean="0"/>
              <a:t>Cattedreale</a:t>
            </a:r>
            <a:r>
              <a:rPr lang="it-IT" dirty="0" smtClean="0"/>
              <a:t>.</a:t>
            </a:r>
          </a:p>
          <a:p>
            <a:pPr>
              <a:buNone/>
            </a:pPr>
            <a:r>
              <a:rPr lang="it-IT" dirty="0" smtClean="0"/>
              <a:t>	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2004832"/>
          </a:xfrm>
        </p:spPr>
        <p:txBody>
          <a:bodyPr>
            <a:noAutofit/>
          </a:bodyPr>
          <a:lstStyle/>
          <a:p>
            <a:r>
              <a:rPr lang="it-IT" sz="3200" b="1" dirty="0" smtClean="0">
                <a:solidFill>
                  <a:srgbClr val="444D26"/>
                </a:solidFill>
              </a:rPr>
              <a:t>www.synod.va;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b="1" dirty="0" smtClean="0">
                <a:solidFill>
                  <a:srgbClr val="444D26"/>
                </a:solidFill>
              </a:rPr>
              <a:t>www.camminosinodale.net 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b="1" dirty="0" smtClean="0">
                <a:solidFill>
                  <a:srgbClr val="444D26"/>
                </a:solidFill>
              </a:rPr>
              <a:t>www.camminosinodale.chiesacattolica.it</a:t>
            </a:r>
            <a:br>
              <a:rPr lang="it-IT" sz="3200" b="1" dirty="0" smtClean="0">
                <a:solidFill>
                  <a:srgbClr val="444D26"/>
                </a:solidFill>
              </a:rPr>
            </a:br>
            <a:r>
              <a:rPr lang="it-IT" sz="3200" b="1" dirty="0" smtClean="0">
                <a:solidFill>
                  <a:srgbClr val="FF0000"/>
                </a:solidFill>
              </a:rPr>
              <a:t>www.diocesivallodellalucania.it</a:t>
            </a:r>
            <a:endParaRPr lang="it-IT" sz="88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047728"/>
          </a:xfrm>
        </p:spPr>
        <p:txBody>
          <a:bodyPr>
            <a:normAutofit/>
          </a:bodyPr>
          <a:lstStyle/>
          <a:p>
            <a:endParaRPr lang="it-IT" sz="4800" dirty="0" smtClean="0"/>
          </a:p>
          <a:p>
            <a:r>
              <a:rPr lang="it-IT" sz="4800" dirty="0" smtClean="0"/>
              <a:t>I </a:t>
            </a:r>
            <a:r>
              <a:rPr lang="it-IT" sz="4800" b="1" dirty="0" smtClean="0"/>
              <a:t>sit web del Sinodo </a:t>
            </a:r>
            <a:r>
              <a:rPr lang="it-IT" sz="4800" dirty="0" smtClean="0"/>
              <a:t>forniscono suggerimenti e offrono sussidi.</a:t>
            </a:r>
            <a:endParaRPr lang="it-IT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6636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Buon Cammino Sinodale</a:t>
            </a:r>
            <a:endParaRPr lang="it-IT" dirty="0"/>
          </a:p>
        </p:txBody>
      </p:sp>
      <p:pic>
        <p:nvPicPr>
          <p:cNvPr id="5" name="Segnaposto contenuto 4" descr="LOGO-INGLESE-JEP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77529" y="1484784"/>
            <a:ext cx="4988941" cy="4389437"/>
          </a:xfrm>
        </p:spPr>
      </p:pic>
      <p:sp>
        <p:nvSpPr>
          <p:cNvPr id="4" name="Rettangolo 3"/>
          <p:cNvSpPr/>
          <p:nvPr/>
        </p:nvSpPr>
        <p:spPr>
          <a:xfrm>
            <a:off x="1691680" y="6237312"/>
            <a:ext cx="56662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dirty="0" smtClean="0">
                <a:solidFill>
                  <a:schemeClr val="tx2"/>
                </a:solidFill>
              </a:rPr>
              <a:t>Presentazione a cura della Diocesi di Vallo della Lucania</a:t>
            </a:r>
            <a:endParaRPr lang="it-I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Spirito-San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1599"/>
          <a:stretch>
            <a:fillRect/>
          </a:stretch>
        </p:blipFill>
        <p:spPr>
          <a:xfrm>
            <a:off x="2627784" y="1209263"/>
            <a:ext cx="4104456" cy="5648737"/>
          </a:xfr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Adsumus</a:t>
            </a:r>
            <a:r>
              <a:rPr lang="it-IT" dirty="0" smtClean="0"/>
              <a:t>, </a:t>
            </a:r>
            <a:r>
              <a:rPr lang="it-IT" dirty="0" err="1" smtClean="0"/>
              <a:t>Sancte</a:t>
            </a:r>
            <a:r>
              <a:rPr lang="it-IT" dirty="0" smtClean="0"/>
              <a:t> </a:t>
            </a:r>
            <a:r>
              <a:rPr lang="it-IT" dirty="0" err="1" smtClean="0"/>
              <a:t>Spiritus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r>
              <a:rPr lang="it-IT" b="1" dirty="0" smtClean="0">
                <a:solidFill>
                  <a:srgbClr val="FF0000"/>
                </a:solidFill>
              </a:rPr>
              <a:t>Siamo qui dinanzi a te, Spirito Santo: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siamo tutti riuniti nel tuo nome.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Vieni a noi,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</a:t>
            </a:r>
            <a:r>
              <a:rPr lang="it-IT" b="1" dirty="0" err="1" smtClean="0">
                <a:solidFill>
                  <a:srgbClr val="FF0000"/>
                </a:solidFill>
              </a:rPr>
              <a:t>assistici</a:t>
            </a:r>
            <a:r>
              <a:rPr lang="it-IT" b="1" dirty="0" smtClean="0">
                <a:solidFill>
                  <a:srgbClr val="FF0000"/>
                </a:solidFill>
              </a:rPr>
              <a:t>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scendi nei nostri cuori.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Insegnaci tu ciò che dobbiamo fare,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mostraci tu il cammino da seguire tutti 	insieme. 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Adsumus</a:t>
            </a:r>
            <a:r>
              <a:rPr lang="it-IT" dirty="0" smtClean="0"/>
              <a:t>, </a:t>
            </a:r>
            <a:r>
              <a:rPr lang="it-IT" dirty="0" err="1" smtClean="0"/>
              <a:t>Sancte</a:t>
            </a:r>
            <a:r>
              <a:rPr lang="it-IT" dirty="0" smtClean="0"/>
              <a:t> </a:t>
            </a:r>
            <a:r>
              <a:rPr lang="it-IT" dirty="0" err="1" smtClean="0"/>
              <a:t>Spiritus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Adsumus</a:t>
            </a:r>
            <a:r>
              <a:rPr lang="it-IT" dirty="0" smtClean="0"/>
              <a:t>, </a:t>
            </a:r>
            <a:r>
              <a:rPr lang="it-IT" dirty="0" err="1" smtClean="0"/>
              <a:t>Sancte</a:t>
            </a:r>
            <a:r>
              <a:rPr lang="it-IT" dirty="0" smtClean="0"/>
              <a:t> </a:t>
            </a:r>
            <a:r>
              <a:rPr lang="it-IT" dirty="0" err="1" smtClean="0"/>
              <a:t>Spiritus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it-IT" dirty="0" smtClean="0"/>
              <a:t>	</a:t>
            </a:r>
            <a:r>
              <a:rPr lang="it-IT" b="1" dirty="0" smtClean="0">
                <a:solidFill>
                  <a:srgbClr val="FF0000"/>
                </a:solidFill>
              </a:rPr>
              <a:t>Non permettere che da noi peccatori sia lesa la giustizia,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non ci faccia sviare l’ignoranza,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non ci renda parziali l’umana simpatia,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perché siamo una sola cosa in te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e in nulla ci discostiamo dalla verità.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Lo chiediamo a Te,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che agisci in tutti i tempi e in tutti i luoghi,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in comunione con il Padre e con il Figlio, </a:t>
            </a:r>
          </a:p>
          <a:p>
            <a:pPr>
              <a:buNone/>
            </a:pPr>
            <a:r>
              <a:rPr lang="it-IT" b="1" dirty="0" smtClean="0">
                <a:solidFill>
                  <a:srgbClr val="FF0000"/>
                </a:solidFill>
              </a:rPr>
              <a:t>		per tutti i secoli dei secoli. Amen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</a:t>
            </a:r>
            <a:r>
              <a:rPr lang="it-IT" b="1" dirty="0" smtClean="0">
                <a:solidFill>
                  <a:srgbClr val="FF0000"/>
                </a:solidFill>
              </a:rPr>
              <a:t>74ª Assemblea Generale </a:t>
            </a:r>
            <a:r>
              <a:rPr lang="it-IT" dirty="0" smtClean="0"/>
              <a:t>della Conferenza Episcopale Italiana ha avviato il </a:t>
            </a:r>
            <a:r>
              <a:rPr lang="it-IT" b="1" dirty="0" smtClean="0">
                <a:solidFill>
                  <a:srgbClr val="FF0000"/>
                </a:solidFill>
              </a:rPr>
              <a:t>cammino sinodale delle Chiese in Italia</a:t>
            </a:r>
            <a:r>
              <a:rPr lang="it-IT" dirty="0" smtClean="0"/>
              <a:t>. </a:t>
            </a:r>
          </a:p>
          <a:p>
            <a:r>
              <a:rPr lang="it-IT" dirty="0" smtClean="0"/>
              <a:t>Nella sessione straordinaria del Consiglio Episcopale Permanente, svolta in videoconferenza il </a:t>
            </a:r>
            <a:r>
              <a:rPr lang="it-IT" b="1" dirty="0" smtClean="0">
                <a:solidFill>
                  <a:srgbClr val="FF0000"/>
                </a:solidFill>
              </a:rPr>
              <a:t>9 luglio 2021</a:t>
            </a:r>
            <a:r>
              <a:rPr lang="it-IT" dirty="0" smtClean="0"/>
              <a:t>, è stato tracciato, alla luce della Carta d’intenti presentata in Assemblea, un primo disegno del cammino, individuando un </a:t>
            </a:r>
            <a:r>
              <a:rPr lang="it-IT" b="1" dirty="0" smtClean="0">
                <a:solidFill>
                  <a:srgbClr val="FF0000"/>
                </a:solidFill>
              </a:rPr>
              <a:t>percorso quadriennale </a:t>
            </a:r>
            <a:r>
              <a:rPr lang="it-IT" dirty="0" smtClean="0"/>
              <a:t>scandito da </a:t>
            </a:r>
            <a:r>
              <a:rPr lang="it-IT" b="1" dirty="0" smtClean="0">
                <a:solidFill>
                  <a:srgbClr val="FF0000"/>
                </a:solidFill>
              </a:rPr>
              <a:t>tre fasi correlate</a:t>
            </a:r>
            <a:r>
              <a:rPr lang="it-IT" dirty="0" smtClean="0"/>
              <a:t>: </a:t>
            </a:r>
            <a:r>
              <a:rPr lang="it-IT" b="1" dirty="0" smtClean="0">
                <a:solidFill>
                  <a:srgbClr val="FF0000"/>
                </a:solidFill>
              </a:rPr>
              <a:t>narrativa, sapienziale e profetica</a:t>
            </a:r>
            <a:r>
              <a:rPr lang="it-IT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Intanto, la Segreteria generale del Sinodo dei Vescovi ha diffuso il </a:t>
            </a:r>
            <a:r>
              <a:rPr lang="it-IT" dirty="0" smtClean="0">
                <a:solidFill>
                  <a:srgbClr val="FF0000"/>
                </a:solidFill>
              </a:rPr>
              <a:t>7 settembre </a:t>
            </a:r>
            <a:r>
              <a:rPr lang="it-IT" dirty="0" smtClean="0"/>
              <a:t>il </a:t>
            </a:r>
            <a:r>
              <a:rPr lang="it-IT" dirty="0" smtClean="0">
                <a:solidFill>
                  <a:srgbClr val="FF0000"/>
                </a:solidFill>
              </a:rPr>
              <a:t>Documento preparatorio </a:t>
            </a:r>
            <a:r>
              <a:rPr lang="it-IT" dirty="0" smtClean="0"/>
              <a:t>e il </a:t>
            </a:r>
            <a:r>
              <a:rPr lang="it-IT" dirty="0" smtClean="0">
                <a:solidFill>
                  <a:srgbClr val="FF0000"/>
                </a:solidFill>
              </a:rPr>
              <a:t>Vademecum</a:t>
            </a:r>
            <a:r>
              <a:rPr lang="it-IT" dirty="0" smtClean="0"/>
              <a:t> per orientare la XVI Assemblea Generale Ordinaria del Sinodo. </a:t>
            </a:r>
          </a:p>
          <a:p>
            <a:r>
              <a:rPr lang="it-IT" dirty="0" smtClean="0"/>
              <a:t>La Presidenza della CEI, recependo i due documenti, </a:t>
            </a:r>
            <a:r>
              <a:rPr lang="it-IT" dirty="0" smtClean="0">
                <a:solidFill>
                  <a:srgbClr val="FF0000"/>
                </a:solidFill>
              </a:rPr>
              <a:t>ha inviato una lettera ai Vescovi italiani </a:t>
            </a:r>
            <a:r>
              <a:rPr lang="it-IT" dirty="0" smtClean="0"/>
              <a:t>per aggiornare su quanto fatto finora – </a:t>
            </a:r>
            <a:r>
              <a:rPr lang="it-IT" dirty="0" smtClean="0">
                <a:solidFill>
                  <a:srgbClr val="FF0000"/>
                </a:solidFill>
              </a:rPr>
              <a:t>percorso ancora in evoluzione </a:t>
            </a:r>
            <a:r>
              <a:rPr lang="it-IT" dirty="0" smtClean="0"/>
              <a:t>– in attesa della sessione autunnale del Consiglio Episcopale Permanente (27-29 settembre 2021) e dell’Assemblea Generale Straordinaria della CEI (22-25 novembre 2021).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L’epoca che attraversiamo è colma di </a:t>
            </a:r>
            <a:r>
              <a:rPr lang="it-IT" b="1" dirty="0" smtClean="0">
                <a:solidFill>
                  <a:srgbClr val="FF0000"/>
                </a:solidFill>
              </a:rPr>
              <a:t>dolore </a:t>
            </a:r>
            <a:r>
              <a:rPr lang="it-IT" dirty="0" smtClean="0"/>
              <a:t>e di </a:t>
            </a:r>
            <a:r>
              <a:rPr lang="it-IT" b="1" dirty="0" smtClean="0">
                <a:solidFill>
                  <a:srgbClr val="FF0000"/>
                </a:solidFill>
              </a:rPr>
              <a:t>grazia</a:t>
            </a:r>
            <a:r>
              <a:rPr lang="it-IT" dirty="0" smtClean="0"/>
              <a:t>. La </a:t>
            </a:r>
            <a:r>
              <a:rPr lang="it-IT" b="1" dirty="0" smtClean="0">
                <a:solidFill>
                  <a:srgbClr val="FF0000"/>
                </a:solidFill>
              </a:rPr>
              <a:t>crisi</a:t>
            </a:r>
            <a:r>
              <a:rPr lang="it-IT" dirty="0" smtClean="0"/>
              <a:t> sanitaria ha svelato innumerevoli </a:t>
            </a:r>
            <a:r>
              <a:rPr lang="it-IT" dirty="0" smtClean="0">
                <a:solidFill>
                  <a:srgbClr val="FF0000"/>
                </a:solidFill>
              </a:rPr>
              <a:t>sofferenze</a:t>
            </a:r>
            <a:r>
              <a:rPr lang="it-IT" dirty="0" smtClean="0"/>
              <a:t> ma anche enormi </a:t>
            </a:r>
            <a:r>
              <a:rPr lang="it-IT" dirty="0" smtClean="0">
                <a:solidFill>
                  <a:srgbClr val="FF0000"/>
                </a:solidFill>
              </a:rPr>
              <a:t>risorse</a:t>
            </a:r>
            <a:r>
              <a:rPr lang="it-IT" dirty="0" smtClean="0"/>
              <a:t>.</a:t>
            </a:r>
          </a:p>
          <a:p>
            <a:r>
              <a:rPr lang="it-IT" dirty="0" smtClean="0"/>
              <a:t>In questo contesto, </a:t>
            </a:r>
            <a:r>
              <a:rPr lang="it-IT" dirty="0" smtClean="0">
                <a:solidFill>
                  <a:srgbClr val="FF0000"/>
                </a:solidFill>
              </a:rPr>
              <a:t>papa Francesco </a:t>
            </a:r>
            <a:r>
              <a:rPr lang="it-IT" dirty="0" smtClean="0"/>
              <a:t>ci ha invitato ad </a:t>
            </a:r>
            <a:r>
              <a:rPr lang="it-IT" dirty="0" smtClean="0">
                <a:solidFill>
                  <a:srgbClr val="FF0000"/>
                </a:solidFill>
              </a:rPr>
              <a:t>avviare un cammino sinodale nazionale</a:t>
            </a:r>
            <a:r>
              <a:rPr lang="it-IT" dirty="0" smtClean="0"/>
              <a:t>. Nel metodo da lui suggerito - l’</a:t>
            </a:r>
            <a:r>
              <a:rPr lang="it-IT" dirty="0" smtClean="0">
                <a:solidFill>
                  <a:srgbClr val="FF0000"/>
                </a:solidFill>
              </a:rPr>
              <a:t>ascolto</a:t>
            </a:r>
            <a:r>
              <a:rPr lang="it-IT" dirty="0" smtClean="0"/>
              <a:t> del </a:t>
            </a:r>
            <a:r>
              <a:rPr lang="it-IT" dirty="0" smtClean="0">
                <a:solidFill>
                  <a:srgbClr val="FF0000"/>
                </a:solidFill>
              </a:rPr>
              <a:t>“popolo santo e fedele di Dio” </a:t>
            </a:r>
            <a:r>
              <a:rPr lang="it-IT" dirty="0" smtClean="0"/>
              <a:t>- siamo </a:t>
            </a:r>
            <a:r>
              <a:rPr lang="it-IT" dirty="0" smtClean="0">
                <a:solidFill>
                  <a:srgbClr val="FF0000"/>
                </a:solidFill>
              </a:rPr>
              <a:t>tutti coinvolti</a:t>
            </a:r>
            <a:r>
              <a:rPr lang="it-IT" dirty="0" smtClean="0"/>
              <a:t>, a partire da noi vescovi, con la preziosa collaborazione dei presbiteri, dei diaconi e degli operatori pastorali.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cammino sinodale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luglio </a:t>
            </a:r>
            <a:r>
              <a:rPr lang="it-IT" dirty="0" smtClean="0">
                <a:solidFill>
                  <a:srgbClr val="FF0000"/>
                </a:solidFill>
              </a:rPr>
              <a:t>il Consiglio Permanente</a:t>
            </a:r>
            <a:r>
              <a:rPr lang="it-IT" dirty="0" smtClean="0"/>
              <a:t>, alla luce della Carta d’intenti presentata in Assemblea, </a:t>
            </a:r>
            <a:r>
              <a:rPr lang="it-IT" dirty="0" smtClean="0">
                <a:solidFill>
                  <a:srgbClr val="FF0000"/>
                </a:solidFill>
              </a:rPr>
              <a:t>ha tracciato un primo disegno di tale cammino</a:t>
            </a:r>
            <a:r>
              <a:rPr lang="it-IT" dirty="0" smtClean="0"/>
              <a:t>, individuando un </a:t>
            </a:r>
            <a:r>
              <a:rPr lang="it-IT" dirty="0" smtClean="0">
                <a:solidFill>
                  <a:srgbClr val="FF0000"/>
                </a:solidFill>
              </a:rPr>
              <a:t>percorso quadriennale </a:t>
            </a:r>
            <a:r>
              <a:rPr lang="it-IT" dirty="0" smtClean="0"/>
              <a:t>scandito da tre fasi correlate: </a:t>
            </a:r>
            <a:r>
              <a:rPr lang="it-IT" sz="2600" b="1" dirty="0" smtClean="0">
                <a:solidFill>
                  <a:srgbClr val="FF0000"/>
                </a:solidFill>
              </a:rPr>
              <a:t>narrativa</a:t>
            </a:r>
            <a:r>
              <a:rPr lang="it-IT" sz="2600" dirty="0" smtClean="0"/>
              <a:t>, </a:t>
            </a:r>
            <a:r>
              <a:rPr lang="it-IT" sz="2600" b="1" dirty="0" smtClean="0">
                <a:solidFill>
                  <a:srgbClr val="FF0000"/>
                </a:solidFill>
              </a:rPr>
              <a:t>sapienziale</a:t>
            </a:r>
            <a:r>
              <a:rPr lang="it-IT" sz="2600" dirty="0" smtClean="0"/>
              <a:t> e </a:t>
            </a:r>
            <a:r>
              <a:rPr lang="it-IT" sz="2600" b="1" dirty="0" smtClean="0">
                <a:solidFill>
                  <a:srgbClr val="FF0000"/>
                </a:solidFill>
              </a:rPr>
              <a:t>profetica</a:t>
            </a:r>
            <a:r>
              <a:rPr lang="it-IT" sz="2600" dirty="0" smtClean="0"/>
              <a:t>.</a:t>
            </a:r>
            <a:endParaRPr lang="it-IT" sz="2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3645024"/>
            <a:ext cx="1800200" cy="298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217</TotalTime>
  <Words>1177</Words>
  <Application>Microsoft Office PowerPoint</Application>
  <PresentationFormat>Presentazione su schermo (4:3)</PresentationFormat>
  <Paragraphs>105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7" baseType="lpstr">
      <vt:lpstr>Equinozio</vt:lpstr>
      <vt:lpstr>   Il cammino sinodale </vt:lpstr>
      <vt:lpstr>Adsumus, Sancte Spiritus </vt:lpstr>
      <vt:lpstr>Adsumus, Sancte Spiritus </vt:lpstr>
      <vt:lpstr>Adsumus, Sancte Spiritus </vt:lpstr>
      <vt:lpstr>Adsumus, Sancte Spiritus </vt:lpstr>
      <vt:lpstr>Il cammino sinodale</vt:lpstr>
      <vt:lpstr>Il cammino sinodale</vt:lpstr>
      <vt:lpstr>Il cammino sinodale</vt:lpstr>
      <vt:lpstr>Il cammino sinodale</vt:lpstr>
      <vt:lpstr>Il cammino sinodale</vt:lpstr>
      <vt:lpstr>Il cammino sinodale</vt:lpstr>
      <vt:lpstr>Il cammino sinodale</vt:lpstr>
      <vt:lpstr>Il cammino sinodale</vt:lpstr>
      <vt:lpstr>Il cammino sinodale</vt:lpstr>
      <vt:lpstr>Il cammino sinodale</vt:lpstr>
      <vt:lpstr>Il cammino sinodale</vt:lpstr>
      <vt:lpstr>Il cammino sinodale</vt:lpstr>
      <vt:lpstr>Il cammino sinodale</vt:lpstr>
      <vt:lpstr> Quadro schematico</vt:lpstr>
      <vt:lpstr>Quadro schematico 1a  Fase: Narrativa</vt:lpstr>
      <vt:lpstr>Quadro schematico 2a  Fase: Sapienzale</vt:lpstr>
      <vt:lpstr>Quadro schematico 3a  Fase: Profetica</vt:lpstr>
      <vt:lpstr>Gli ingredienti di base  dell’esperienza sinodale</vt:lpstr>
      <vt:lpstr>Quadro schematico Inizio Sinodo dei Vescovi</vt:lpstr>
      <vt:lpstr>www.synod.va; www.camminosinodale.net  www.camminosinodale.chiesacattolica.it www.diocesivallodellalucania.it</vt:lpstr>
      <vt:lpstr>Buon Cammino Sinodale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cammino sinodale</dc:title>
  <dc:creator>utente</dc:creator>
  <cp:lastModifiedBy>ASUS</cp:lastModifiedBy>
  <cp:revision>28</cp:revision>
  <dcterms:created xsi:type="dcterms:W3CDTF">2021-09-28T15:52:47Z</dcterms:created>
  <dcterms:modified xsi:type="dcterms:W3CDTF">2021-11-20T08:34:34Z</dcterms:modified>
</cp:coreProperties>
</file>