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9" r:id="rId17"/>
    <p:sldId id="278" r:id="rId18"/>
    <p:sldId id="277" r:id="rId19"/>
    <p:sldId id="280" r:id="rId20"/>
    <p:sldId id="271" r:id="rId21"/>
    <p:sldId id="27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29761"/>
          </a:xfrm>
        </p:spPr>
        <p:txBody>
          <a:bodyPr/>
          <a:lstStyle/>
          <a:p>
            <a:r>
              <a:rPr lang="it-IT" dirty="0" smtClean="0"/>
              <a:t>Il Sinodo dei Vescovi </a:t>
            </a:r>
            <a:br>
              <a:rPr lang="it-IT" dirty="0" smtClean="0"/>
            </a:br>
            <a:r>
              <a:rPr lang="it-IT" dirty="0" smtClean="0"/>
              <a:t>2021-2023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1152128"/>
          </a:xfrm>
        </p:spPr>
        <p:txBody>
          <a:bodyPr>
            <a:normAutofit/>
          </a:bodyPr>
          <a:lstStyle/>
          <a:p>
            <a:r>
              <a:rPr lang="it-IT" i="1" dirty="0" smtClean="0"/>
              <a:t>Per una Chiesa sinodale: </a:t>
            </a:r>
          </a:p>
          <a:p>
            <a:r>
              <a:rPr lang="it-IT" i="1" dirty="0" smtClean="0"/>
              <a:t>comunione, partecipazione e missione</a:t>
            </a: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2"/>
            </a:pPr>
            <a:r>
              <a:rPr lang="it-IT" dirty="0" smtClean="0">
                <a:solidFill>
                  <a:srgbClr val="FF0000"/>
                </a:solidFill>
              </a:rPr>
              <a:t>Annuncio e costituzione dei Gruppi Sinodali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  <a:p>
            <a:pPr marL="452628" lvl="0" indent="-342900">
              <a:buFont typeface="+mj-lt"/>
              <a:buAutoNum type="arabicPeriod" startAt="12"/>
            </a:pPr>
            <a:endParaRPr lang="it-IT" sz="1600" dirty="0" smtClean="0"/>
          </a:p>
          <a:p>
            <a:pPr marL="566928" indent="-457200">
              <a:buFont typeface="+mj-lt"/>
              <a:buAutoNum type="arabicPeriod" startAt="12"/>
            </a:pPr>
            <a:r>
              <a:rPr lang="it-IT" dirty="0" smtClean="0"/>
              <a:t>Creazione dei Gruppi Sinodali Parrocchiali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2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a fine novembre 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  <a:p>
            <a:pPr marL="566928" indent="-457200">
              <a:buFont typeface="+mj-lt"/>
              <a:buAutoNum type="arabicPeriod" startAt="12"/>
            </a:pPr>
            <a:r>
              <a:rPr lang="it-IT" dirty="0" smtClean="0"/>
              <a:t>Parroco, Referenti Parrocchiali ed </a:t>
            </a:r>
            <a:r>
              <a:rPr lang="it-IT" dirty="0" err="1" smtClean="0"/>
              <a:t>Équipe</a:t>
            </a:r>
            <a:r>
              <a:rPr lang="it-IT" dirty="0" smtClean="0"/>
              <a:t> Sinodale Parrocchiale a dicembre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4"/>
            </a:pPr>
            <a:r>
              <a:rPr lang="it-IT" dirty="0" smtClean="0">
                <a:solidFill>
                  <a:srgbClr val="FF0000"/>
                </a:solidFill>
              </a:rPr>
              <a:t>Formazione dei Referenti, delle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, dei Coordinatori e dei Missionari del Territorio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sz="1400" dirty="0" smtClean="0"/>
          </a:p>
          <a:p>
            <a:pPr marL="566928" lvl="0" indent="-457200">
              <a:buFont typeface="+mj-lt"/>
              <a:buAutoNum type="arabicPeriod" startAt="14"/>
            </a:pPr>
            <a:r>
              <a:rPr lang="it-IT" dirty="0" smtClean="0"/>
              <a:t>Incontro dei Gruppi Sinodali Parrocchiali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66928" lvl="0" indent="-457200">
              <a:buFont typeface="+mj-lt"/>
              <a:buAutoNum type="arabicPeriod" startAt="14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tra dicembre e gennaio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sz="3200" dirty="0" smtClean="0"/>
          </a:p>
          <a:p>
            <a:pPr marL="624078" lvl="0" indent="-514350">
              <a:buFont typeface="+mj-lt"/>
              <a:buAutoNum type="arabicPeriod" startAt="14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4"/>
            </a:pPr>
            <a:r>
              <a:rPr lang="it-IT" dirty="0" smtClean="0"/>
              <a:t>Coordinatore e Gruppi Sinodali da metà gennaio fino a inizio marzo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6"/>
            </a:pPr>
            <a:r>
              <a:rPr lang="it-IT" dirty="0" smtClean="0">
                <a:solidFill>
                  <a:srgbClr val="FF0000"/>
                </a:solidFill>
              </a:rPr>
              <a:t>Sintesi Parrocchiale e </a:t>
            </a:r>
            <a:r>
              <a:rPr lang="it-IT" dirty="0" err="1" smtClean="0">
                <a:solidFill>
                  <a:srgbClr val="FF0000"/>
                </a:solidFill>
              </a:rPr>
              <a:t>Foraniale</a:t>
            </a:r>
            <a:endParaRPr lang="it-IT" dirty="0" smtClean="0">
              <a:solidFill>
                <a:srgbClr val="FF0000"/>
              </a:solidFill>
            </a:endParaRPr>
          </a:p>
          <a:p>
            <a:pPr marL="566928" lvl="0" indent="-457200">
              <a:buFont typeface="+mj-lt"/>
              <a:buAutoNum type="arabicPeriod" startAt="16"/>
            </a:pPr>
            <a:endParaRPr lang="it-IT" dirty="0" smtClean="0"/>
          </a:p>
          <a:p>
            <a:pPr marL="852678" lvl="0" indent="-742950">
              <a:buFont typeface="+mj-lt"/>
              <a:buAutoNum type="arabicPeriod" startAt="16"/>
            </a:pPr>
            <a:endParaRPr lang="it-IT" sz="3600" dirty="0" smtClean="0"/>
          </a:p>
          <a:p>
            <a:pPr marL="566928" lvl="0" indent="-457200">
              <a:buFont typeface="+mj-lt"/>
              <a:buAutoNum type="arabicPeriod" startAt="16"/>
            </a:pPr>
            <a:r>
              <a:rPr lang="it-IT" dirty="0" smtClean="0"/>
              <a:t>Sintesi Diocesana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6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a inizio marzo</a:t>
            </a:r>
          </a:p>
          <a:p>
            <a:pPr marL="566928" lvl="0" indent="-457200">
              <a:buFont typeface="+mj-lt"/>
              <a:buAutoNum type="arabicPeriod" startAt="16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6"/>
            </a:pPr>
            <a:r>
              <a:rPr lang="it-IT" dirty="0" smtClean="0"/>
              <a:t>I Referenti Diocesani e l'</a:t>
            </a:r>
            <a:r>
              <a:rPr lang="it-IT" dirty="0" err="1" smtClean="0"/>
              <a:t>Équipe</a:t>
            </a:r>
            <a:r>
              <a:rPr lang="it-IT" dirty="0" smtClean="0"/>
              <a:t> Sinodale Diocesana entro la metà marzo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/>
            <a:endParaRPr lang="it-IT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>
                <a:solidFill>
                  <a:srgbClr val="FF0000"/>
                </a:solidFill>
              </a:rPr>
              <a:t>Presentazione della sintesi Diocesana</a:t>
            </a:r>
          </a:p>
          <a:p>
            <a:pPr marL="566928" lvl="0" indent="-457200">
              <a:buFont typeface="+mj-lt"/>
              <a:buAutoNum type="arabicPeriod" startAt="18"/>
            </a:pPr>
            <a:endParaRPr lang="it-IT" dirty="0" smtClean="0"/>
          </a:p>
          <a:p>
            <a:pPr marL="624078" lvl="0" indent="-514350">
              <a:buFont typeface="+mj-lt"/>
              <a:buAutoNum type="arabicPeriod" startAt="18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/>
              <a:t>Celebrazione conclusiva della fase Diocesana</a:t>
            </a:r>
          </a:p>
          <a:p>
            <a:pPr marL="566928" lvl="0" indent="-457200">
              <a:buFont typeface="+mj-lt"/>
              <a:buAutoNum type="arabicPeriod" startAt="16"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endParaRPr lang="it-IT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>
                <a:solidFill>
                  <a:srgbClr val="FF0000"/>
                </a:solidFill>
              </a:rPr>
              <a:t>Vescovo, Referenti Diocesani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Diocesana a metà marzo</a:t>
            </a:r>
          </a:p>
          <a:p>
            <a:pPr marL="452628" lvl="0" indent="-342900">
              <a:buFont typeface="+mj-lt"/>
              <a:buAutoNum type="arabicPeriod" startAt="18"/>
            </a:pPr>
            <a:endParaRPr lang="it-IT" sz="1800" dirty="0" smtClean="0"/>
          </a:p>
          <a:p>
            <a:pPr marL="566928" indent="-457200">
              <a:buFont typeface="+mj-lt"/>
              <a:buAutoNum type="arabicPeriod" startAt="18"/>
            </a:pPr>
            <a:r>
              <a:rPr lang="it-IT" dirty="0" smtClean="0"/>
              <a:t>Tutti il 2 aprile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</a:t>
            </a:r>
            <a:b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Cammino Sinodale nelle Parrocchie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it-IT" dirty="0" smtClean="0"/>
          </a:p>
          <a:p>
            <a:r>
              <a:rPr lang="it-IT" dirty="0" smtClean="0"/>
              <a:t>S. E. </a:t>
            </a:r>
            <a:r>
              <a:rPr lang="it-IT" dirty="0" err="1" smtClean="0"/>
              <a:t>Rev.ma</a:t>
            </a:r>
            <a:r>
              <a:rPr lang="it-IT" dirty="0" smtClean="0"/>
              <a:t> Mons. Ciro Miniero – Vescovo</a:t>
            </a:r>
          </a:p>
          <a:p>
            <a:endParaRPr lang="it-IT" sz="2200" dirty="0" smtClean="0"/>
          </a:p>
          <a:p>
            <a:r>
              <a:rPr lang="it-IT" sz="2900" b="1" dirty="0" smtClean="0">
                <a:solidFill>
                  <a:srgbClr val="FF0000"/>
                </a:solidFill>
              </a:rPr>
              <a:t>Referenti</a:t>
            </a:r>
            <a:r>
              <a:rPr lang="it-IT" dirty="0" smtClean="0"/>
              <a:t>	</a:t>
            </a:r>
          </a:p>
          <a:p>
            <a:r>
              <a:rPr lang="it-IT" dirty="0" smtClean="0"/>
              <a:t>Don Giovanni Di Napoli 	Vicario episcopale per il 						coordinamento della pastorale</a:t>
            </a:r>
          </a:p>
          <a:p>
            <a:r>
              <a:rPr lang="it-IT" dirty="0" smtClean="0"/>
              <a:t>Sig.ra Giovanna Sorrentino</a:t>
            </a:r>
          </a:p>
          <a:p>
            <a:endParaRPr lang="it-IT" sz="2200" dirty="0" smtClean="0"/>
          </a:p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Équipe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Sinodale Diocesana </a:t>
            </a:r>
          </a:p>
          <a:p>
            <a:r>
              <a:rPr lang="it-IT" dirty="0" smtClean="0"/>
              <a:t>Don Roberto Guida           	Presbitero               </a:t>
            </a:r>
          </a:p>
          <a:p>
            <a:r>
              <a:rPr lang="it-IT" dirty="0" smtClean="0"/>
              <a:t>P. Michele  </a:t>
            </a:r>
            <a:r>
              <a:rPr lang="it-IT" dirty="0" err="1" smtClean="0"/>
              <a:t>Piscopo</a:t>
            </a:r>
            <a:r>
              <a:rPr lang="it-IT" dirty="0" smtClean="0"/>
              <a:t> </a:t>
            </a:r>
            <a:r>
              <a:rPr lang="it-IT" dirty="0" err="1" smtClean="0"/>
              <a:t>osj</a:t>
            </a:r>
            <a:r>
              <a:rPr lang="it-IT" dirty="0" smtClean="0"/>
              <a:t>      	Religioso</a:t>
            </a:r>
          </a:p>
          <a:p>
            <a:r>
              <a:rPr lang="it-IT" dirty="0" smtClean="0"/>
              <a:t>Sig. De Marco Antonio           	Diacono         </a:t>
            </a:r>
          </a:p>
          <a:p>
            <a:r>
              <a:rPr lang="it-IT" dirty="0" smtClean="0"/>
              <a:t>Sr. Teresa </a:t>
            </a:r>
            <a:r>
              <a:rPr lang="it-IT" dirty="0" err="1" smtClean="0"/>
              <a:t>Caiafa</a:t>
            </a:r>
            <a:r>
              <a:rPr lang="it-IT" dirty="0" smtClean="0"/>
              <a:t>                	Religiosa</a:t>
            </a:r>
          </a:p>
          <a:p>
            <a:r>
              <a:rPr lang="it-IT" dirty="0" smtClean="0"/>
              <a:t>Sig.ra Tortora Emma		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Castellabate-Cilento</a:t>
            </a:r>
            <a:endParaRPr lang="it-IT" dirty="0" smtClean="0"/>
          </a:p>
          <a:p>
            <a:r>
              <a:rPr lang="it-IT" dirty="0" smtClean="0"/>
              <a:t>Sig.ra </a:t>
            </a:r>
            <a:r>
              <a:rPr lang="it-IT" dirty="0" err="1" smtClean="0"/>
              <a:t>Tambasco</a:t>
            </a:r>
            <a:r>
              <a:rPr lang="it-IT" dirty="0" smtClean="0"/>
              <a:t> Marinella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Velia-Mingardo</a:t>
            </a:r>
            <a:endParaRPr lang="it-IT" dirty="0" smtClean="0"/>
          </a:p>
          <a:p>
            <a:r>
              <a:rPr lang="it-IT" dirty="0" smtClean="0"/>
              <a:t>Sig.ra </a:t>
            </a:r>
            <a:r>
              <a:rPr lang="it-IT" dirty="0" err="1" smtClean="0"/>
              <a:t>Iannelli</a:t>
            </a:r>
            <a:r>
              <a:rPr lang="it-IT" dirty="0" smtClean="0"/>
              <a:t> Itala            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Paestum-Tresino</a:t>
            </a:r>
            <a:endParaRPr lang="it-IT" dirty="0" smtClean="0"/>
          </a:p>
          <a:p>
            <a:r>
              <a:rPr lang="it-IT" dirty="0" smtClean="0"/>
              <a:t>Sig.ra Di Flora Rosanna	-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Cervati-Calore</a:t>
            </a:r>
            <a:endParaRPr lang="it-IT" dirty="0" smtClean="0"/>
          </a:p>
          <a:p>
            <a:r>
              <a:rPr lang="it-IT" dirty="0" smtClean="0"/>
              <a:t>Sig. </a:t>
            </a:r>
            <a:r>
              <a:rPr lang="it-IT" dirty="0" err="1" smtClean="0"/>
              <a:t>Molinaro</a:t>
            </a:r>
            <a:r>
              <a:rPr lang="it-IT" dirty="0" smtClean="0"/>
              <a:t> </a:t>
            </a:r>
            <a:r>
              <a:rPr lang="it-IT" dirty="0" err="1" smtClean="0"/>
              <a:t>Guerino</a:t>
            </a:r>
            <a:r>
              <a:rPr lang="it-IT" dirty="0" smtClean="0"/>
              <a:t>       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Gelbison-Alento</a:t>
            </a:r>
            <a:endParaRPr lang="it-IT" dirty="0" smtClean="0"/>
          </a:p>
          <a:p>
            <a:pPr marL="566928" lvl="0" indent="-457200">
              <a:buFont typeface="+mj-lt"/>
              <a:buAutoNum type="arabicPeriod" startAt="16"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Diocesani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Sinodale Diocesana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Castellabate-Cilento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Patrizia </a:t>
            </a:r>
            <a:r>
              <a:rPr lang="it-IT" dirty="0" err="1" smtClean="0"/>
              <a:t>Spagnuolo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Annalisa Di Renzo  </a:t>
            </a:r>
          </a:p>
          <a:p>
            <a:r>
              <a:rPr lang="it-IT" dirty="0" smtClean="0"/>
              <a:t>Antonia Vitale        </a:t>
            </a:r>
          </a:p>
          <a:p>
            <a:r>
              <a:rPr lang="it-IT" dirty="0" smtClean="0"/>
              <a:t>Eliseo Di Matteo     </a:t>
            </a:r>
          </a:p>
          <a:p>
            <a:r>
              <a:rPr lang="it-IT" dirty="0" smtClean="0"/>
              <a:t>Giuseppe </a:t>
            </a:r>
            <a:r>
              <a:rPr lang="it-IT" dirty="0" err="1" smtClean="0"/>
              <a:t>Rago</a:t>
            </a:r>
            <a:r>
              <a:rPr lang="it-IT" dirty="0" smtClean="0"/>
              <a:t>       </a:t>
            </a: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 </a:t>
            </a:r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Paestum-Tresino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err="1" smtClean="0"/>
              <a:t>Cafasso</a:t>
            </a:r>
            <a:r>
              <a:rPr lang="it-IT" dirty="0" smtClean="0"/>
              <a:t> Giorgio</a:t>
            </a:r>
          </a:p>
          <a:p>
            <a:r>
              <a:rPr lang="it-IT" dirty="0" smtClean="0"/>
              <a:t>Di Spirito Azzurra</a:t>
            </a:r>
          </a:p>
          <a:p>
            <a:r>
              <a:rPr lang="it-IT" dirty="0" err="1" smtClean="0"/>
              <a:t>Lettieri</a:t>
            </a:r>
            <a:r>
              <a:rPr lang="it-IT" dirty="0" smtClean="0"/>
              <a:t> Stefania 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Parente Virginia 	</a:t>
            </a:r>
            <a:r>
              <a:rPr lang="it-IT" dirty="0" smtClean="0">
                <a:solidFill>
                  <a:srgbClr val="FF0000"/>
                </a:solidFill>
              </a:rPr>
              <a:t>segretaria</a:t>
            </a:r>
          </a:p>
          <a:p>
            <a:r>
              <a:rPr lang="it-IT" dirty="0" smtClean="0"/>
              <a:t>Russo Angela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Celbison-Alento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Di </a:t>
            </a:r>
            <a:r>
              <a:rPr lang="it-IT" dirty="0" err="1" smtClean="0"/>
              <a:t>Prisco</a:t>
            </a:r>
            <a:r>
              <a:rPr lang="it-IT" dirty="0" smtClean="0"/>
              <a:t> Giovanna                 </a:t>
            </a:r>
          </a:p>
          <a:p>
            <a:r>
              <a:rPr lang="it-IT" smtClean="0"/>
              <a:t>Errico Carlo                   </a:t>
            </a:r>
            <a:r>
              <a:rPr lang="it-IT" dirty="0" smtClean="0"/>
              <a:t>		segretario</a:t>
            </a:r>
          </a:p>
          <a:p>
            <a:r>
              <a:rPr lang="it-IT" dirty="0" smtClean="0"/>
              <a:t>Marciano </a:t>
            </a:r>
            <a:r>
              <a:rPr lang="it-IT" dirty="0" err="1" smtClean="0"/>
              <a:t>diac</a:t>
            </a:r>
            <a:r>
              <a:rPr lang="it-IT" dirty="0" smtClean="0"/>
              <a:t>. Gennaro          </a:t>
            </a:r>
          </a:p>
          <a:p>
            <a:r>
              <a:rPr lang="it-IT" dirty="0" err="1" smtClean="0"/>
              <a:t>Mastrogiovanni</a:t>
            </a:r>
            <a:r>
              <a:rPr lang="it-IT" dirty="0" smtClean="0"/>
              <a:t> Domenica     	referente</a:t>
            </a:r>
          </a:p>
          <a:p>
            <a:r>
              <a:rPr lang="it-IT" dirty="0" smtClean="0"/>
              <a:t>Rizzo Luisa                             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Velia-Mingardo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Castello Gianfranco</a:t>
            </a:r>
          </a:p>
          <a:p>
            <a:r>
              <a:rPr lang="it-IT" dirty="0" smtClean="0"/>
              <a:t>Gallo Francesco  	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err="1" smtClean="0"/>
              <a:t>Gammarano</a:t>
            </a:r>
            <a:r>
              <a:rPr lang="it-IT" dirty="0" smtClean="0"/>
              <a:t> Antonella 	</a:t>
            </a:r>
            <a:r>
              <a:rPr lang="it-IT" dirty="0" smtClean="0">
                <a:solidFill>
                  <a:srgbClr val="FF0000"/>
                </a:solidFill>
              </a:rPr>
              <a:t>segretaria</a:t>
            </a:r>
          </a:p>
          <a:p>
            <a:r>
              <a:rPr lang="it-IT" dirty="0" smtClean="0"/>
              <a:t>Gatto Sr. Rosa</a:t>
            </a:r>
          </a:p>
          <a:p>
            <a:r>
              <a:rPr lang="it-IT" dirty="0" smtClean="0"/>
              <a:t>Marsicano Mariateresa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Cervati-Calore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err="1" smtClean="0"/>
              <a:t>Acunzo</a:t>
            </a:r>
            <a:r>
              <a:rPr lang="it-IT" dirty="0" smtClean="0"/>
              <a:t> Francesca 	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Broccoli Antonietta</a:t>
            </a:r>
          </a:p>
          <a:p>
            <a:r>
              <a:rPr lang="it-IT" dirty="0" smtClean="0"/>
              <a:t>Carrozza Sergio 		</a:t>
            </a:r>
            <a:r>
              <a:rPr lang="it-IT" dirty="0" smtClean="0">
                <a:solidFill>
                  <a:srgbClr val="FF0000"/>
                </a:solidFill>
              </a:rPr>
              <a:t>segretario</a:t>
            </a:r>
            <a:endParaRPr lang="it-IT" dirty="0" smtClean="0"/>
          </a:p>
          <a:p>
            <a:r>
              <a:rPr lang="it-IT" dirty="0" err="1" smtClean="0"/>
              <a:t>Chiorazzo</a:t>
            </a:r>
            <a:r>
              <a:rPr lang="it-IT" dirty="0" smtClean="0"/>
              <a:t> Elena</a:t>
            </a:r>
          </a:p>
          <a:p>
            <a:r>
              <a:rPr lang="it-IT" dirty="0" err="1" smtClean="0"/>
              <a:t>Ciniello</a:t>
            </a:r>
            <a:r>
              <a:rPr lang="it-IT" dirty="0" smtClean="0"/>
              <a:t> Anna </a:t>
            </a:r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Spirito-San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942" b="31942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940142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Il Cammino Sinodale della</a:t>
            </a:r>
            <a:br>
              <a:rPr lang="it-IT" sz="3200" b="1" dirty="0" smtClean="0"/>
            </a:br>
            <a:r>
              <a:rPr lang="it-IT" sz="3200" b="1" dirty="0" smtClean="0"/>
              <a:t>Diocesi Vallo della Lucania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dirty="0"/>
          </a:p>
        </p:txBody>
      </p:sp>
      <p:pic>
        <p:nvPicPr>
          <p:cNvPr id="6" name="Segnaposto contenuto 3" descr="Risultati immagini per stemma vescovo minier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444D26"/>
                </a:solidFill>
              </a:rPr>
              <a:t>www.synod.va;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www.camminosinodale.net 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www.camminosinodale.chiesacattolica.it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dirty="0" smtClean="0">
                <a:solidFill>
                  <a:srgbClr val="FF0000"/>
                </a:solidFill>
              </a:rPr>
              <a:t>www.diocesivallodellalucania.it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4800" dirty="0" smtClean="0"/>
              <a:t>I </a:t>
            </a:r>
            <a:r>
              <a:rPr lang="it-IT" sz="4800" b="1" dirty="0" smtClean="0"/>
              <a:t>siti </a:t>
            </a:r>
            <a:r>
              <a:rPr lang="it-IT" sz="4800" b="1" dirty="0" smtClean="0">
                <a:solidFill>
                  <a:srgbClr val="FF0000"/>
                </a:solidFill>
              </a:rPr>
              <a:t>web</a:t>
            </a:r>
            <a:r>
              <a:rPr lang="it-IT" sz="4800" b="1" dirty="0" smtClean="0"/>
              <a:t> su indicati</a:t>
            </a:r>
          </a:p>
          <a:p>
            <a:pPr>
              <a:buNone/>
            </a:pPr>
            <a:r>
              <a:rPr lang="it-IT" sz="4800" dirty="0" smtClean="0"/>
              <a:t>	forniscono suggerimenti e offrono sussidi.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7992888" cy="936104"/>
          </a:xfrm>
        </p:spPr>
        <p:txBody>
          <a:bodyPr>
            <a:noAutofit/>
          </a:bodyPr>
          <a:lstStyle/>
          <a:p>
            <a:r>
              <a:rPr lang="it-IT" sz="4400" dirty="0" smtClean="0"/>
              <a:t>Buon lavoro</a:t>
            </a:r>
            <a:endParaRPr lang="it-IT" sz="4400" dirty="0"/>
          </a:p>
        </p:txBody>
      </p:sp>
      <p:pic>
        <p:nvPicPr>
          <p:cNvPr id="5" name="Segnaposto immagine 4" descr="peopleofgo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180" r="18180"/>
          <a:stretch>
            <a:fillRect/>
          </a:stretch>
        </p:blipFill>
        <p:spPr/>
      </p:pic>
      <p:pic>
        <p:nvPicPr>
          <p:cNvPr id="1026" name="Picture 2" descr="C:\Users\S.E. MINIERO\Desktop\Diocesi Vallo della Lucania\sinodo cammino - cei carta d'intendi\foto\logo-syn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304256" cy="2304256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987824" y="5805264"/>
            <a:ext cx="4968552" cy="720080"/>
          </a:xfrm>
        </p:spPr>
        <p:txBody>
          <a:bodyPr>
            <a:noAutofit/>
          </a:bodyPr>
          <a:lstStyle/>
          <a:p>
            <a:r>
              <a:rPr lang="it-IT" sz="2000" i="1" dirty="0" smtClean="0">
                <a:solidFill>
                  <a:schemeClr val="tx2"/>
                </a:solidFill>
              </a:rPr>
              <a:t>Presentazione a cura della </a:t>
            </a:r>
          </a:p>
          <a:p>
            <a:r>
              <a:rPr lang="it-IT" sz="2000" i="1" dirty="0" smtClean="0">
                <a:solidFill>
                  <a:schemeClr val="tx2"/>
                </a:solidFill>
              </a:rPr>
              <a:t>Diocesi di Vallo della Lucania</a:t>
            </a:r>
          </a:p>
          <a:p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" name="Segnaposto contenuto 3" descr="Risultati immagini per stemma vescovo miniero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LOGO-IT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462" b="21462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Azioni per celebrare il</a:t>
            </a:r>
            <a:br>
              <a:rPr lang="it-IT" b="1" dirty="0" smtClean="0"/>
            </a:br>
            <a:r>
              <a:rPr lang="it-IT" b="1" dirty="0" smtClean="0"/>
              <a:t>Cammino Sinodale nelle Parrocchie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Picture 2" descr="C:\Users\S.E. MINIERO\Desktop\Diocesi Vallo della Lucania\sinodo cammino - cei carta d'intendi\foto\logo-syn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497">
            <a:off x="7076239" y="5531692"/>
            <a:ext cx="1299048" cy="12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In </a:t>
            </a:r>
            <a:r>
              <a:rPr lang="it-IT" sz="4000" dirty="0" smtClean="0">
                <a:solidFill>
                  <a:srgbClr val="FF0000"/>
                </a:solidFill>
              </a:rPr>
              <a:t>ogni Parrocchia </a:t>
            </a:r>
            <a:r>
              <a:rPr lang="it-IT" sz="4000" dirty="0" smtClean="0"/>
              <a:t>della Diocesi di Vallo della Lucania si formano </a:t>
            </a:r>
            <a:r>
              <a:rPr lang="it-IT" sz="4000" dirty="0" smtClean="0">
                <a:solidFill>
                  <a:srgbClr val="FF0000"/>
                </a:solidFill>
              </a:rPr>
              <a:t>le strutture</a:t>
            </a:r>
            <a:r>
              <a:rPr lang="it-IT" sz="4000" dirty="0" smtClean="0"/>
              <a:t>, si delineano </a:t>
            </a:r>
            <a:r>
              <a:rPr lang="it-IT" sz="4000" dirty="0" smtClean="0">
                <a:solidFill>
                  <a:srgbClr val="FF0000"/>
                </a:solidFill>
              </a:rPr>
              <a:t>le modalità</a:t>
            </a:r>
            <a:r>
              <a:rPr lang="it-IT" sz="4000" dirty="0" smtClean="0"/>
              <a:t>, si formano </a:t>
            </a:r>
            <a:r>
              <a:rPr lang="it-IT" sz="4000" dirty="0" smtClean="0">
                <a:solidFill>
                  <a:srgbClr val="FF0000"/>
                </a:solidFill>
              </a:rPr>
              <a:t>gli operatori pastorali </a:t>
            </a:r>
            <a:r>
              <a:rPr lang="it-IT" sz="4000" dirty="0" smtClean="0"/>
              <a:t>e si creano </a:t>
            </a:r>
            <a:r>
              <a:rPr lang="it-IT" sz="4000" dirty="0" smtClean="0">
                <a:solidFill>
                  <a:srgbClr val="FF0000"/>
                </a:solidFill>
              </a:rPr>
              <a:t>i gruppi sinodali d'ascolto</a:t>
            </a:r>
            <a:r>
              <a:rPr lang="it-IT" sz="4000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 smtClean="0"/>
              <a:t>Questo itinerario, si inserisce nel solco dell’</a:t>
            </a:r>
            <a:r>
              <a:rPr lang="it-IT" dirty="0" smtClean="0">
                <a:solidFill>
                  <a:srgbClr val="FF0000"/>
                </a:solidFill>
              </a:rPr>
              <a:t>«aggiornamento» </a:t>
            </a:r>
            <a:r>
              <a:rPr lang="it-IT" dirty="0" smtClean="0"/>
              <a:t>della Chiesa proposto dal Concilio Vaticano </a:t>
            </a:r>
            <a:r>
              <a:rPr lang="it-IT" dirty="0" err="1" smtClean="0"/>
              <a:t>II</a:t>
            </a:r>
            <a:r>
              <a:rPr lang="it-IT" dirty="0" smtClean="0"/>
              <a:t>;</a:t>
            </a:r>
          </a:p>
          <a:p>
            <a:pPr lvl="0"/>
            <a:r>
              <a:rPr lang="it-IT" dirty="0" smtClean="0">
                <a:solidFill>
                  <a:srgbClr val="FF0000"/>
                </a:solidFill>
              </a:rPr>
              <a:t>camminando insieme</a:t>
            </a:r>
            <a:r>
              <a:rPr lang="it-IT" dirty="0" smtClean="0"/>
              <a:t>, e </a:t>
            </a:r>
            <a:r>
              <a:rPr lang="it-IT" dirty="0" smtClean="0">
                <a:solidFill>
                  <a:srgbClr val="FF0000"/>
                </a:solidFill>
              </a:rPr>
              <a:t>insieme riflettendo</a:t>
            </a:r>
            <a:r>
              <a:rPr lang="it-IT" dirty="0" smtClean="0"/>
              <a:t> sul percorso compiuto, la Chiesa potrà imparare da ciò che andrà sperimentando quali processi possono aiutarla a vivere la comunione, a realizzare la partecipazione, ad aprirsi alla missione;</a:t>
            </a:r>
          </a:p>
          <a:p>
            <a:pPr lvl="0"/>
            <a:r>
              <a:rPr lang="it-IT" dirty="0" smtClean="0"/>
              <a:t>“camminare insieme”, è ciò che più attua e manifesta </a:t>
            </a:r>
            <a:r>
              <a:rPr lang="it-IT" dirty="0" smtClean="0">
                <a:solidFill>
                  <a:srgbClr val="FF0000"/>
                </a:solidFill>
              </a:rPr>
              <a:t>la natura della Chiesa </a:t>
            </a:r>
            <a:r>
              <a:rPr lang="it-IT" dirty="0" smtClean="0"/>
              <a:t>come Popolo di Dio pellegrino e missionario (Cfr. DP1).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Assemblea del Clero</a:t>
            </a:r>
          </a:p>
          <a:p>
            <a:pPr marL="566928" lvl="0" indent="-457200">
              <a:buFont typeface="+mj-lt"/>
              <a:buAutoNum type="arabicPeriod"/>
            </a:pPr>
            <a:endParaRPr lang="it-IT" sz="36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/>
              <a:t>Incontro col Consiglio Presbiterale</a:t>
            </a:r>
          </a:p>
          <a:p>
            <a:pPr marL="566928" lvl="0" indent="-457200">
              <a:buFont typeface="+mj-lt"/>
              <a:buAutoNum type="arabicPeriod"/>
            </a:pPr>
            <a:endParaRPr lang="it-IT" sz="2000" dirty="0" smtClean="0"/>
          </a:p>
          <a:p>
            <a:pPr marL="566928" lvl="0" indent="-457200">
              <a:buFont typeface="+mj-lt"/>
              <a:buAutoNum type="arabicPeriod"/>
            </a:pPr>
            <a:endParaRPr lang="it-IT" sz="11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Incontro con i Consigli Pastorali </a:t>
            </a:r>
            <a:r>
              <a:rPr lang="it-IT" dirty="0" err="1" smtClean="0">
                <a:solidFill>
                  <a:srgbClr val="FF0000"/>
                </a:solidFill>
              </a:rPr>
              <a:t>Foraniali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Vescovo, Presbiteri, Diaconi il 28 settembre Cappella del Seminario</a:t>
            </a:r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/>
              <a:t>Vescovo e Membri del Consiglio Presbiterale l'8 ottobre sala riunioni Seminario</a:t>
            </a:r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Vescovo, Vicari Foranei e CPF nei giorni 5-7-13-14-21 ottobre nelle </a:t>
            </a:r>
            <a:r>
              <a:rPr lang="it-IT" dirty="0" err="1" smtClean="0">
                <a:solidFill>
                  <a:srgbClr val="FF0000"/>
                </a:solidFill>
              </a:rPr>
              <a:t>Foranie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Celebrazione Iniziale in Diocesi</a:t>
            </a:r>
          </a:p>
          <a:p>
            <a:pPr marL="566928" lvl="0" indent="-457200">
              <a:buFont typeface="+mj-lt"/>
              <a:buAutoNum type="arabicPeriod" startAt="4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4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/>
              <a:t>Incontro con i Vicari</a:t>
            </a:r>
          </a:p>
          <a:p>
            <a:pPr marL="566928" lvl="0" indent="-457200">
              <a:buFont typeface="+mj-lt"/>
              <a:buAutoNum type="arabicPeriod" startAt="4"/>
            </a:pPr>
            <a:endParaRPr lang="it-IT" sz="2000" dirty="0" smtClean="0"/>
          </a:p>
          <a:p>
            <a:pPr marL="566928" lvl="0" indent="-457200">
              <a:buFont typeface="+mj-lt"/>
              <a:buAutoNum type="arabicPeriod" startAt="4"/>
            </a:pPr>
            <a:endParaRPr lang="it-IT" sz="1000" dirty="0" smtClean="0"/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Incontro con i Presbiteri </a:t>
            </a:r>
            <a:r>
              <a:rPr lang="it-IT" dirty="0" err="1" smtClean="0">
                <a:solidFill>
                  <a:srgbClr val="FF0000"/>
                </a:solidFill>
              </a:rPr>
              <a:t>Foraniali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Vescovo e rappresentanti di tutte le componenti della Diocesi Il 17 ottobre ore 17.00 in Cattedrale</a:t>
            </a:r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/>
              <a:t>Vescovo e Vicari il 18 ottobre sala riunioni Seminario</a:t>
            </a:r>
          </a:p>
          <a:p>
            <a:pPr marL="566928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Vescovo e Presbiteri nelle rispettive </a:t>
            </a:r>
            <a:r>
              <a:rPr lang="it-IT" dirty="0" err="1" smtClean="0">
                <a:solidFill>
                  <a:srgbClr val="FF0000"/>
                </a:solidFill>
              </a:rPr>
              <a:t>Foranie</a:t>
            </a:r>
            <a:r>
              <a:rPr lang="it-IT" dirty="0" smtClean="0">
                <a:solidFill>
                  <a:srgbClr val="FF0000"/>
                </a:solidFill>
              </a:rPr>
              <a:t> dal 3 al 11 novembre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Incontro dei Consigli Pastorali Parrocchiali e/o con gli Operatori Pastorali</a:t>
            </a:r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>
                <a:solidFill>
                  <a:srgbClr val="FF0000"/>
                </a:solidFill>
              </a:rPr>
              <a:t>Costituzione dei Referenti Diocesani e dell'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Diocesana</a:t>
            </a:r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Costituzione dei Referenti </a:t>
            </a:r>
            <a:r>
              <a:rPr lang="it-IT" dirty="0" err="1" smtClean="0"/>
              <a:t>Foraniali</a:t>
            </a:r>
            <a:r>
              <a:rPr lang="it-IT" dirty="0" smtClean="0"/>
              <a:t> e dell'</a:t>
            </a:r>
            <a:r>
              <a:rPr lang="it-IT" dirty="0" err="1" smtClean="0"/>
              <a:t>Équipe</a:t>
            </a:r>
            <a:r>
              <a:rPr lang="it-IT" dirty="0" smtClean="0"/>
              <a:t> Sinodale </a:t>
            </a:r>
            <a:r>
              <a:rPr lang="it-IT" dirty="0" err="1" smtClean="0"/>
              <a:t>Foraniale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Parroco e CPP nelle rispettive Parrocchie a novembre</a:t>
            </a:r>
          </a:p>
          <a:p>
            <a:pPr lvl="0">
              <a:buFont typeface="+mj-lt"/>
              <a:buAutoNum type="arabicPeriod" startAt="7"/>
            </a:pPr>
            <a:endParaRPr lang="it-IT" sz="900" dirty="0" smtClean="0"/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>
                <a:solidFill>
                  <a:srgbClr val="FF0000"/>
                </a:solidFill>
              </a:rPr>
              <a:t>Vescovo ad ottobre</a:t>
            </a:r>
          </a:p>
          <a:p>
            <a:pPr marL="624078" lvl="0" indent="-514350">
              <a:buFont typeface="+mj-lt"/>
              <a:buAutoNum type="arabicPeriod" startAt="7"/>
            </a:pPr>
            <a:endParaRPr lang="it-IT" sz="3200" dirty="0" smtClean="0"/>
          </a:p>
          <a:p>
            <a:pPr marL="566928" lvl="0" indent="-457200">
              <a:buFont typeface="+mj-lt"/>
              <a:buAutoNum type="arabicPeriod" startAt="7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Vicario Foraneo inizio novembre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0"/>
            </a:pPr>
            <a:r>
              <a:rPr lang="it-IT" dirty="0" smtClean="0">
                <a:solidFill>
                  <a:srgbClr val="FF0000"/>
                </a:solidFill>
              </a:rPr>
              <a:t>Costituzione dei Referenti Parrocchiali e dell'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</a:t>
            </a:r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0"/>
            </a:pPr>
            <a:r>
              <a:rPr lang="it-IT" dirty="0" smtClean="0"/>
              <a:t>Individuazione dei Coordinatori dei Gruppi Sinodali Parrocchiali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0"/>
            </a:pPr>
            <a:r>
              <a:rPr lang="it-IT" dirty="0" smtClean="0">
                <a:solidFill>
                  <a:srgbClr val="FF0000"/>
                </a:solidFill>
              </a:rPr>
              <a:t>Parroco inizio novembre</a:t>
            </a:r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624078" lvl="0" indent="-514350">
              <a:buFont typeface="+mj-lt"/>
              <a:buAutoNum type="arabicPeriod" startAt="10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0"/>
            </a:pPr>
            <a:r>
              <a:rPr lang="it-IT" dirty="0" smtClean="0"/>
              <a:t>Parroco, Referenti Parrocchiali ed </a:t>
            </a:r>
            <a:r>
              <a:rPr lang="it-IT" dirty="0" err="1" smtClean="0"/>
              <a:t>Équipe</a:t>
            </a:r>
            <a:r>
              <a:rPr lang="it-IT" dirty="0" smtClean="0"/>
              <a:t> Sinodale Parrocchiale a novembre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591</Words>
  <Application>Microsoft Office PowerPoint</Application>
  <PresentationFormat>Presentazione su schermo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Viale</vt:lpstr>
      <vt:lpstr>Il Sinodo dei Vescovi  2021-2023 </vt:lpstr>
      <vt:lpstr>Il Cammino Sinodale della Diocesi Vallo della Lucania </vt:lpstr>
      <vt:lpstr>Azioni per celebrare il Cammino Sinodale nelle Parrocchie  </vt:lpstr>
      <vt:lpstr>Obiettivo</vt:lpstr>
      <vt:lpstr>Motivazioni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www.synod.va; www.camminosinodale.net  www.camminosinodale.chiesacattolica.it www.diocesivallodellalucania.it</vt:lpstr>
      <vt:lpstr>Buon lavoro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Sinodo dei Vescovi  2021-2023</dc:title>
  <dc:creator>utente</dc:creator>
  <cp:lastModifiedBy>ASUS</cp:lastModifiedBy>
  <cp:revision>35</cp:revision>
  <dcterms:created xsi:type="dcterms:W3CDTF">2021-10-20T14:30:34Z</dcterms:created>
  <dcterms:modified xsi:type="dcterms:W3CDTF">2021-11-20T08:32:49Z</dcterms:modified>
</cp:coreProperties>
</file>