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8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7" r:id="rId29"/>
    <p:sldId id="290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4400" dirty="0" smtClean="0"/>
              <a:t>Annunciare il Vangelo </a:t>
            </a:r>
            <a:br>
              <a:rPr lang="it-IT" sz="4400" dirty="0" smtClean="0"/>
            </a:br>
            <a:r>
              <a:rPr lang="it-IT" sz="4400" dirty="0" smtClean="0"/>
              <a:t>in un tempo di rinascita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i="1" dirty="0" smtClean="0"/>
              <a:t>Per avviare un “cammino sinodale”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  </a:t>
            </a:r>
            <a:r>
              <a:rPr lang="it-IT" sz="2100" b="1" dirty="0" smtClean="0"/>
              <a:t>74ª Assemblea Generale della CEI </a:t>
            </a:r>
          </a:p>
          <a:p>
            <a:r>
              <a:rPr lang="it-IT" sz="2100" b="1" dirty="0" smtClean="0"/>
              <a:t>(Roma, 24-27 maggio 2021)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357785" cy="225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331640" y="56612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Presentazione a cura della Diocesi di Vallo della Lucania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Che cosa comporta intraprendere un “Cammino sinodale” per il prossimo quinquennio della Chiesa?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Riprendiamo in mano l’</a:t>
            </a:r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r>
              <a:rPr lang="it-IT" dirty="0" smtClean="0"/>
              <a:t> alla luce del discorso del Papa tenuto al Convegno di Firenze, facendo tesoro delle esperienze che in Italia già diverse Chiese locali hanno fatto in questi ultimi cinque anni.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La prospettiva sintetica del cammino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È possibile intravedere la prospettiva sintetica del Cammino sinodale: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l’itinerario del “Cammino sinodale” comporta la necessità di passare dal modello pastorale in cui le Chiese in Italia erano chiamate a recepire gli Orientamenti CEI a un modello pastorale che introduce un percorso sinodale, con cui la Chiesa italiana si mette in ascolto e in ricerca per individuare proposte e azioni pastorali comuni.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La prospettiva sintetica del cammino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Finora gli Orientamenti CEI (per il decennio) erano approvati dall’Assemblea Generale e proposti alle diocesi che li recepivano attraverso iniziative, percorsi e azioni pastorali.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La prospettiva del “Cammino sinodale”, dovrebbe sviluppare insieme riflessione e pratica pastorale: ascolto, ricerca e proposte dal basso (e dalla periferia) convergeranno in un momento unitario per poi tornare ad arricchire la vita delle diocesi e delle comunità ecclesiali.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La prospettiva sintetica del cammino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“Ascolto”, “ricerca” e “proposta”: questi sono i tre momenti perché la lettura della situazione attuale e l’immaginazione del futuro possa smuovere il corpo ecclesiale e la sua presenza nella società.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Nel travaglio del tempo presente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È il vivo desiderio che ci ha trasmesso Papa Francesco, per ripensare il presente e il futuro della fede e della Chiesa in Italia: la prospettiva teologica e spirituale di </a:t>
            </a:r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r>
              <a:rPr lang="it-IT" dirty="0" smtClean="0"/>
              <a:t> e del Discorso di Firenze predispone la trama dei “contenuti” essenziali del percorso.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Nel travaglio del tempo presente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012160" y="2276872"/>
            <a:ext cx="230425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Foto Papa</a:t>
            </a:r>
            <a:endParaRPr lang="it-IT" dirty="0"/>
          </a:p>
        </p:txBody>
      </p:sp>
      <p:sp>
        <p:nvSpPr>
          <p:cNvPr id="14338" name="AutoShape 2" descr="Papa Francesco: senza cura degli ultimi il mondo non guaris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Papa Francesco: senza cura degli ultimi il mondo non guaris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Papa Francesco: senza cura degli ultimi il mondo non guarisce - La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6" name="Picture 10" descr="papa Francesco"/>
          <p:cNvPicPr>
            <a:picLocks noChangeAspect="1" noChangeArrowheads="1"/>
          </p:cNvPicPr>
          <p:nvPr/>
        </p:nvPicPr>
        <p:blipFill>
          <a:blip r:embed="rId2" cstate="print"/>
          <a:srcRect l="32075" r="73" b="-305"/>
          <a:stretch>
            <a:fillRect/>
          </a:stretch>
        </p:blipFill>
        <p:spPr bwMode="auto">
          <a:xfrm>
            <a:off x="5499103" y="1988840"/>
            <a:ext cx="346538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7859216" cy="452596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Si intravede la promessa di un percorso circolare: il processo sinodale propone una conversione pastorale già per il modo con cui viene elaborato e vissuto nelle parrocchie, nelle diocesi e nelle realtà ecclesiali e sociali.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Nel travaglio del tempo presente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La scommessa del “Cammino sinodale” chiama anzitutto la Chiesa al risveglio della sua coscienza missionaria. Merita ricordare, la parola profetica che il Card. Montini pronunciava alla vigilia del Concilio: «Il Concilio è una straordinaria occasione ed uno stimolo potente per aumentare in tutta la cattolicità il “senso della Chiesa”.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2. Il “Cammino sinodale” come?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“Cammino sinodale”, perciò, ha bisogno di condividere uno </a:t>
            </a:r>
            <a:r>
              <a:rPr lang="it-IT" b="1" i="1" dirty="0" smtClean="0"/>
              <a:t>stile ecclesiale</a:t>
            </a:r>
            <a:r>
              <a:rPr lang="it-IT" dirty="0" smtClean="0"/>
              <a:t>, un </a:t>
            </a:r>
            <a:r>
              <a:rPr lang="it-IT" b="1" i="1" dirty="0" smtClean="0"/>
              <a:t>metodo sinodale</a:t>
            </a:r>
            <a:r>
              <a:rPr lang="it-IT" i="1" dirty="0" smtClean="0"/>
              <a:t> </a:t>
            </a:r>
            <a:r>
              <a:rPr lang="it-IT" dirty="0" smtClean="0"/>
              <a:t>e alcuni </a:t>
            </a:r>
            <a:r>
              <a:rPr lang="it-IT" b="1" i="1" dirty="0" smtClean="0"/>
              <a:t>strumenti di lavoro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2. Il “Cammino sinodale” come?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Lo stile ecclesiale dovrà essere attento </a:t>
            </a:r>
          </a:p>
          <a:p>
            <a:r>
              <a:rPr lang="it-IT" dirty="0" smtClean="0"/>
              <a:t>al primato delle persone sulle strutture, </a:t>
            </a:r>
          </a:p>
          <a:p>
            <a:r>
              <a:rPr lang="it-IT" dirty="0" smtClean="0"/>
              <a:t>alla promozione dell’incontro e del confronto tra le generazioni, </a:t>
            </a:r>
          </a:p>
          <a:p>
            <a:r>
              <a:rPr lang="it-IT" dirty="0" smtClean="0"/>
              <a:t>alla corresponsabilità di tutti i soggetti, </a:t>
            </a:r>
          </a:p>
          <a:p>
            <a:r>
              <a:rPr lang="it-IT" dirty="0" smtClean="0"/>
              <a:t>alla valorizzazione delle realtà esistenti, </a:t>
            </a:r>
          </a:p>
          <a:p>
            <a:r>
              <a:rPr lang="it-IT" dirty="0" smtClean="0"/>
              <a:t>al coraggio di “osare con libertà”, </a:t>
            </a:r>
          </a:p>
          <a:p>
            <a:r>
              <a:rPr lang="it-IT" dirty="0" smtClean="0"/>
              <a:t>alla capacità di tagliare i rami secchi, incidendo su ciò che serve realmente o va integrato/accorpato.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come?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Lo stile ecclesiale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Il metodo sinodale dovrà favorire alcune azioni pastorali, che si potranno scandire nei tre momenti di “</a:t>
            </a:r>
            <a:r>
              <a:rPr lang="it-IT" b="1" dirty="0" smtClean="0"/>
              <a:t>ascolto</a:t>
            </a:r>
            <a:r>
              <a:rPr lang="it-IT" dirty="0" smtClean="0"/>
              <a:t>”, “</a:t>
            </a:r>
            <a:r>
              <a:rPr lang="it-IT" b="1" dirty="0" smtClean="0"/>
              <a:t>ricerca</a:t>
            </a:r>
            <a:r>
              <a:rPr lang="it-IT" dirty="0" smtClean="0"/>
              <a:t>”, “</a:t>
            </a:r>
            <a:r>
              <a:rPr lang="it-IT" b="1" dirty="0" smtClean="0"/>
              <a:t>proposta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I momenti sono tra loro circolari e indicano un metodo che si impegna ad “ascoltare” la situazione, attraverso un’attenta verifica del presente, vuole “cercare” quali linee di impegno evangelico sono immaginabili e praticabili, intende “proporre” scelte concrete che ciascuna Chiesa locale può recepire per il suo cammino ecclesiale. </a:t>
            </a:r>
          </a:p>
          <a:p>
            <a:r>
              <a:rPr lang="it-IT" dirty="0" smtClean="0"/>
              <a:t>Ascolto e concretezza sono le due istanze a cui ci ha richiamato insistentemente Papa Francesco.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come?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Il metodo sinodale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Annunciare il Vangelo </a:t>
            </a:r>
            <a:br>
              <a:rPr lang="it-IT" smtClean="0"/>
            </a:br>
            <a:r>
              <a:rPr lang="it-IT" smtClean="0"/>
              <a:t>in un tempo di rinascita 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Carta d’intenti per il “Cammino sinodale” </a:t>
            </a:r>
            <a:endParaRPr lang="it-IT" dirty="0"/>
          </a:p>
        </p:txBody>
      </p:sp>
      <p:pic>
        <p:nvPicPr>
          <p:cNvPr id="4" name="Segnaposto contenuto 3" descr="Risultati immagini per stemma vescovo minier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85293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Gli strumenti di lavoro avranno il compito di indicare prospettive comuni su cui orientare l’ascolto dal basso.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La Segreteria Generale della CEI con i suoi uffici accompagnerà il percorso e sarà essa stessa luogo di sintesi di quanto giungerà dalle Chiese locali. </a:t>
            </a:r>
          </a:p>
          <a:p>
            <a:r>
              <a:rPr lang="it-IT" dirty="0" smtClean="0"/>
              <a:t>L’elaborazione della mappa dei contenuti è affidata al momento preparatorio del cammino, che potrà assumere anche buona parte della riflessione, già preparata per gli Orientamenti CEI, attorno a tre aspetti: Vangelo, fraternità, mondo.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come?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Gli strumenti di lavoro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Per dare avvio al “Cammino sinodale” sembra necessario prevedere due aspetti: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La scansione dei tempi lungo il quinquennio;</a:t>
            </a:r>
          </a:p>
          <a:p>
            <a:r>
              <a:rPr lang="it-IT" dirty="0" smtClean="0"/>
              <a:t>la previsione dei primi passi del cammino.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Il “Cammino sinodale” quando?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cammino avrà un arco temporale che va dal 2021 al 2025 e sarà scandito da alcune tappe che condurranno all’Anno Giubilare del 2025.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quando?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La scansione dei tempi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2021: Avvio del processo sinodale, in sintonia con l’avvio della preparazione del Sinodo universale</a:t>
            </a:r>
          </a:p>
          <a:p>
            <a:r>
              <a:rPr lang="it-IT" dirty="0" smtClean="0"/>
              <a:t>2022: Prima tappa: dal basso verso l’alto Coinvolgimento del popolo di Dio con momenti di ascolto, ricerca e proposta nelle diocesi, nelle parrocchie e nelle realtà ecclesiali.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quando?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La scansione dei tempi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2023: Seconda tappa: dalla periferia al centro Momento unitario di raccolta, dialogo e confronto con tutte le anime del cattolicesimo italiano. </a:t>
            </a:r>
          </a:p>
          <a:p>
            <a:r>
              <a:rPr lang="it-IT" dirty="0" smtClean="0"/>
              <a:t>2024: Terza tappa: dall’alto verso il basso Sintesi delle istanze emerse e consegna, a livello regionale e diocesano, delle prospettive di azione pastorale con relativa verifica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quando?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La scansione dei tempi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2025: Giubileo </a:t>
            </a:r>
          </a:p>
          <a:p>
            <a:pPr>
              <a:buNone/>
            </a:pPr>
            <a:r>
              <a:rPr lang="it-IT" dirty="0" smtClean="0"/>
              <a:t>   Verifica a livello nazionale per fare il punto del cammino compiuto.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2. Il “Cammino sinodale” quando? </a:t>
            </a:r>
            <a:br>
              <a:rPr lang="it-IT" sz="2000" dirty="0" smtClean="0"/>
            </a:br>
            <a:r>
              <a:rPr lang="it-IT" sz="2000" dirty="0" smtClean="0"/>
              <a:t>    </a:t>
            </a:r>
            <a:r>
              <a:rPr lang="it-IT" sz="3200" dirty="0" smtClean="0"/>
              <a:t>La scansione dei tempi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2500" dirty="0" smtClean="0"/>
          </a:p>
          <a:p>
            <a:pPr>
              <a:buNone/>
            </a:pPr>
            <a:r>
              <a:rPr lang="it-IT" sz="2500" dirty="0" smtClean="0"/>
              <a:t>Queste note rappresentano la “</a:t>
            </a:r>
            <a:r>
              <a:rPr lang="it-IT" sz="2500" b="1" dirty="0" smtClean="0"/>
              <a:t>Carta d’intenti</a:t>
            </a:r>
            <a:r>
              <a:rPr lang="it-IT" sz="2500" dirty="0" smtClean="0"/>
              <a:t>” su cui convergere per iniziare il “Cammino sinodale”. </a:t>
            </a:r>
            <a:r>
              <a:rPr lang="it-IT" sz="2500" b="1" dirty="0" smtClean="0"/>
              <a:t>L’Assemblea Generale dei Vescovi</a:t>
            </a:r>
            <a:r>
              <a:rPr lang="it-IT" sz="2500" dirty="0" smtClean="0"/>
              <a:t> ha approvato (27 maggio 2021) il percorso indicato in questo testo, perché il “cammino” prenda avvio con libertà, scioltezza e condivisione. La </a:t>
            </a:r>
            <a:r>
              <a:rPr lang="it-IT" sz="2500" b="1" dirty="0" smtClean="0"/>
              <a:t>Segreteria Generale del Sinodo dei Vescovi </a:t>
            </a:r>
            <a:r>
              <a:rPr lang="it-IT" sz="2500" dirty="0" smtClean="0"/>
              <a:t>il 21 maggio 2021 ha annunciato la XVI Assemblea Generale del Sinodo dei Vescovi per l’ottobre 2023, dal titolo: “</a:t>
            </a:r>
            <a:r>
              <a:rPr lang="it-IT" sz="2500" i="1" dirty="0" smtClean="0"/>
              <a:t>Per una Chiesa sinodale: comunione, partecipazione e missione”. </a:t>
            </a:r>
            <a:endParaRPr lang="it-IT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it-IT" dirty="0" smtClean="0"/>
              <a:t>Il percorso proposto dalla Segreteria Generale è </a:t>
            </a:r>
            <a:r>
              <a:rPr lang="it-IT" b="1" dirty="0" smtClean="0"/>
              <a:t>armonizzabile</a:t>
            </a:r>
            <a:r>
              <a:rPr lang="it-IT" dirty="0" smtClean="0"/>
              <a:t> con il “Cammino sinodale” delle Chiese in Italia, perché il cammino che approda al Sinodo universale dei Vescovi disegna un percorso di ricerca e confronto sulla “</a:t>
            </a:r>
            <a:r>
              <a:rPr lang="it-IT" dirty="0" err="1" smtClean="0"/>
              <a:t>sinodalità</a:t>
            </a:r>
            <a:r>
              <a:rPr lang="it-IT" dirty="0" smtClean="0"/>
              <a:t>”. Questo percorso può diventare il </a:t>
            </a:r>
            <a:r>
              <a:rPr lang="it-IT" b="1" dirty="0" smtClean="0"/>
              <a:t>primo momento del “Cammino sinodale” italiano</a:t>
            </a:r>
            <a:r>
              <a:rPr lang="it-IT" dirty="0" smtClean="0"/>
              <a:t>, il quale ha però l’orizzonte più vasto dell’annuncio del Vangelo in un tempo di rinascita. Per questo la Presidenza della CEI si premurerà d’indicare una proposta per i tempi e i momenti del “Cammino sinodale”, perché si sintonizzi su quello della Chiesa universale.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Buon </a:t>
            </a:r>
            <a:br>
              <a:rPr lang="it-IT" dirty="0" smtClean="0"/>
            </a:br>
            <a:r>
              <a:rPr lang="it-IT" dirty="0" smtClean="0"/>
              <a:t>“Cammino sinodale”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1357785" cy="225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endParaRPr lang="it-IT" sz="4800" dirty="0" smtClean="0"/>
          </a:p>
          <a:p>
            <a:endParaRPr lang="it-IT" sz="4800" dirty="0" smtClean="0"/>
          </a:p>
          <a:p>
            <a:r>
              <a:rPr lang="it-IT" sz="4800" dirty="0" smtClean="0"/>
              <a:t>I </a:t>
            </a:r>
            <a:r>
              <a:rPr lang="it-IT" sz="4800" b="1" dirty="0" smtClean="0"/>
              <a:t>siti web del Sinodo </a:t>
            </a:r>
            <a:r>
              <a:rPr lang="it-IT" sz="4800" dirty="0" smtClean="0"/>
              <a:t>forniscono suggerimenti e offrono sussidi.</a:t>
            </a:r>
            <a:endParaRPr lang="it-IT" sz="48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444D26"/>
                </a:solidFill>
              </a:rPr>
              <a:t>www.synod.va;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www.camminosinodale.net 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www.camminosinodale.chiesacattolica.it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dirty="0" smtClean="0">
                <a:solidFill>
                  <a:srgbClr val="FF0000"/>
                </a:solidFill>
              </a:rPr>
              <a:t>www.diocesivallodellalucania.it</a:t>
            </a:r>
            <a:endParaRPr lang="it-IT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27 febbraio 2021: l’incontro della Presidenza della CEI con Papa Francesco ha fatto maturare la scelta di avviare il Cammino sinodale delle Chiese in Italia. </a:t>
            </a:r>
          </a:p>
          <a:p>
            <a:r>
              <a:rPr lang="it-IT" dirty="0" smtClean="0"/>
              <a:t>24-22 marzo 2021: la decisione s’è arricchita con il passaggio e i contributi del Consiglio Permanente. </a:t>
            </a:r>
          </a:p>
          <a:p>
            <a:r>
              <a:rPr lang="it-IT" dirty="0" smtClean="0"/>
              <a:t>24-27 maggio 2021: l’Assemblea Generale dei Vescovi ha deciso di inizio al “Cammino sinodale”.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Itinerario percorso dalla CEI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6527112" cy="64823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Carta d’intendi per il “Cammino Sinodale</a:t>
            </a:r>
          </a:p>
          <a:p>
            <a:r>
              <a:rPr lang="it-IT" dirty="0" smtClean="0"/>
              <a:t>Diocesi Vallo della Lucania</a:t>
            </a:r>
          </a:p>
          <a:p>
            <a:r>
              <a:rPr lang="it-IT" dirty="0" smtClean="0"/>
              <a:t>2021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Annunciare il Vangelo in tempo di rinascita</a:t>
            </a:r>
            <a:endParaRPr lang="it-IT" dirty="0"/>
          </a:p>
        </p:txBody>
      </p:sp>
      <p:pic>
        <p:nvPicPr>
          <p:cNvPr id="6" name="Segnaposto contenuto 3" descr="Risultati immagini per stemma vescovo minier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445224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gnaposto immagine 7" descr="fotofirenz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057" b="12057"/>
          <a:stretch>
            <a:fillRect/>
          </a:stretch>
        </p:blipFill>
        <p:spPr/>
      </p:pic>
      <p:sp>
        <p:nvSpPr>
          <p:cNvPr id="7" name="Rettangolo 6"/>
          <p:cNvSpPr/>
          <p:nvPr/>
        </p:nvSpPr>
        <p:spPr>
          <a:xfrm>
            <a:off x="2232248" y="6160948"/>
            <a:ext cx="53640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300" i="1" dirty="0" smtClean="0"/>
              <a:t>Presentazione a cura della Diocesi di Vallo della Lucania</a:t>
            </a:r>
            <a:endParaRPr lang="it-IT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b="1" dirty="0" smtClean="0"/>
              <a:t>Roma, 24-27 maggio 2021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Segnaposto immagine 4" descr="publicpre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57" b="12057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74ª Assemblea Generale della CEI </a:t>
            </a:r>
            <a:br>
              <a:rPr lang="it-IT" b="1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pandemia sta mettendo in ginocchio le comunità cristiane, diocesane e parrocchiali.</a:t>
            </a:r>
          </a:p>
          <a:p>
            <a:r>
              <a:rPr lang="it-IT" dirty="0" smtClean="0"/>
              <a:t>In tale scenario occorre mettersi maggiormente in ascolto della vita personale e comunitaria per intercettare nuove domande e tentare nuovi linguaggi.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1. Il “Cammino sinodale” perché?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Si prospetta uno scenario multiforme, in cui stimolare e accompagnare la rigenerazione, rafforzando quanto di buono e di bello si è già fatto negli ultimi anni, riaccendendo la passione pastorale, prendendo sul serio l’invito a rinnovare l’agire ecclesiale attraverso un costante discernimento comunitario. </a:t>
            </a:r>
          </a:p>
          <a:p>
            <a:pPr>
              <a:buNone/>
            </a:pPr>
            <a:r>
              <a:rPr lang="it-IT" dirty="0" smtClean="0"/>
              <a:t>	(cfr. EG, 236)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Nel travaglio del tempo presente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Chiesa è chiamata nel tempo della rinascita a coltivare un ascolto. Piuttosto che cercare affannosamente soluzioni immediate, sarà importante indicare i “punti cruciali” dell’azione pastorale per il prossimo futuro, facendo tesoro di quanto abbiamo imparato nel </a:t>
            </a:r>
            <a:r>
              <a:rPr lang="it-IT" b="1" dirty="0" smtClean="0"/>
              <a:t>travaglio del tempo presente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1. Il “Cammino sinodale” perché?</a:t>
            </a:r>
            <a:br>
              <a:rPr lang="it-IT" sz="2200" dirty="0" smtClean="0"/>
            </a:br>
            <a:r>
              <a:rPr lang="it-IT" sz="2200" dirty="0" smtClean="0"/>
              <a:t>    </a:t>
            </a:r>
            <a:r>
              <a:rPr lang="it-IT" sz="3200" dirty="0" smtClean="0"/>
              <a:t>Nel travaglio del tempo presente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2200" i="1" dirty="0" smtClean="0"/>
              <a:t>l’abbondante semina della Parola anche attraverso canali di ascolto rinnovati; </a:t>
            </a:r>
          </a:p>
          <a:p>
            <a:r>
              <a:rPr lang="it-IT" sz="2200" i="1" dirty="0" smtClean="0"/>
              <a:t>la proposta della lectio e della meditazione personale quale nutrimento per la vita spirituale; </a:t>
            </a:r>
          </a:p>
          <a:p>
            <a:r>
              <a:rPr lang="it-IT" sz="2200" i="1" dirty="0" smtClean="0"/>
              <a:t>la formazione della coscienza;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it-IT" sz="2200" i="1" dirty="0" smtClean="0"/>
              <a:t>il ricupero dell’aspetto escatologico della fede cristiana nell’aldilà e nella speranza oltre la morte; </a:t>
            </a:r>
          </a:p>
          <a:p>
            <a:r>
              <a:rPr lang="it-IT" sz="2200" i="1" dirty="0" smtClean="0"/>
              <a:t>la complementarità di celebrazioni sacramentali nelle comunità e di forme rituali vissute nello spazio familiare; </a:t>
            </a:r>
          </a:p>
          <a:p>
            <a:r>
              <a:rPr lang="it-IT" sz="2200" i="1" dirty="0" smtClean="0"/>
              <a:t>la catechesi proposta con modalità e luoghi che superino il modello scolastico; 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1. Il “Cammino sinodale” perché? </a:t>
            </a:r>
            <a:br>
              <a:rPr lang="it-IT" sz="2000" dirty="0" smtClean="0"/>
            </a:br>
            <a:r>
              <a:rPr lang="it-IT" sz="3200" dirty="0" smtClean="0"/>
              <a:t>    Nel travaglio del tempo presente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i="1" dirty="0" smtClean="0"/>
              <a:t>l’azione educativa verso ragazzi, adolescenti e giovani adatta ad accompagnare nei passaggi della vita; </a:t>
            </a:r>
          </a:p>
          <a:p>
            <a:pPr>
              <a:lnSpc>
                <a:spcPct val="120000"/>
              </a:lnSpc>
            </a:pPr>
            <a:r>
              <a:rPr lang="it-IT" i="1" dirty="0" smtClean="0"/>
              <a:t>la necessità di un’alleanza familiare per correggere il regime di appartamento e aprirlo alla scuola e alla comunità;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188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i="1" dirty="0" smtClean="0"/>
              <a:t>l’urgenza di una nuova stagione di solidarietà e carità, per venire incontro all’aumento prevedibile e drammatico delle povertà materiali e della solitudine spirituale; </a:t>
            </a:r>
          </a:p>
          <a:p>
            <a:pPr>
              <a:lnSpc>
                <a:spcPct val="120000"/>
              </a:lnSpc>
            </a:pPr>
            <a:r>
              <a:rPr lang="it-IT" i="1" dirty="0" smtClean="0"/>
              <a:t>la forza dell’impegno civile attraverso i corpi intermedi della società che è stato il collante nel momento della crisi; </a:t>
            </a:r>
          </a:p>
          <a:p>
            <a:pPr>
              <a:lnSpc>
                <a:spcPct val="120000"/>
              </a:lnSpc>
            </a:pPr>
            <a:r>
              <a:rPr lang="it-IT" i="1" dirty="0" smtClean="0"/>
              <a:t>e, non da ultimo, la pratica di una cittadinanza e di un servizio politico all’altezza della ripresa auspicata.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1. Il “Cammino sinodale” perché? </a:t>
            </a:r>
            <a:br>
              <a:rPr lang="it-IT" sz="2000" dirty="0" smtClean="0"/>
            </a:br>
            <a:r>
              <a:rPr lang="it-IT" sz="3200" dirty="0" smtClean="0"/>
              <a:t>    Nel travaglio del tempo presente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1660</Words>
  <Application>Microsoft Office PowerPoint</Application>
  <PresentationFormat>Presentazione su schermo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Viale</vt:lpstr>
      <vt:lpstr>  Annunciare il Vangelo  in un tempo di rinascita  Per avviare un “cammino sinodale” </vt:lpstr>
      <vt:lpstr>Annunciare il Vangelo  in un tempo di rinascita </vt:lpstr>
      <vt:lpstr>Itinerario percorso dalla CEI</vt:lpstr>
      <vt:lpstr>74ª Assemblea Generale della CEI  </vt:lpstr>
      <vt:lpstr>1. Il “Cammino sinodale” perché?</vt:lpstr>
      <vt:lpstr>1. Il “Cammino sinodale” perché?     Nel travaglio del tempo presente</vt:lpstr>
      <vt:lpstr>1. Il “Cammino sinodale” perché?     Nel travaglio del tempo presente</vt:lpstr>
      <vt:lpstr>1. Il “Cammino sinodale” perché?      Nel travaglio del tempo presente</vt:lpstr>
      <vt:lpstr>1. Il “Cammino sinodale” perché?      Nel travaglio del tempo presente</vt:lpstr>
      <vt:lpstr>1. Il “Cammino sinodale” perché?     La prospettiva sintetica del cammino</vt:lpstr>
      <vt:lpstr>1. Il “Cammino sinodale” perché?     La prospettiva sintetica del cammino</vt:lpstr>
      <vt:lpstr>1. Il “Cammino sinodale” perché?     La prospettiva sintetica del cammino</vt:lpstr>
      <vt:lpstr>1. Il “Cammino sinodale” perché?     Nel travaglio del tempo presente</vt:lpstr>
      <vt:lpstr>1. Il “Cammino sinodale” perché?     Nel travaglio del tempo presente</vt:lpstr>
      <vt:lpstr>1. Il “Cammino sinodale” perché?     Nel travaglio del tempo presente</vt:lpstr>
      <vt:lpstr>2. Il “Cammino sinodale” come?</vt:lpstr>
      <vt:lpstr>2. Il “Cammino sinodale” come?</vt:lpstr>
      <vt:lpstr>2. Il “Cammino sinodale” come?      Lo stile ecclesiale</vt:lpstr>
      <vt:lpstr>2. Il “Cammino sinodale” come?      Il metodo sinodale</vt:lpstr>
      <vt:lpstr>2. Il “Cammino sinodale” come?      Gli strumenti di lavoro</vt:lpstr>
      <vt:lpstr>2. Il “Cammino sinodale” quando?</vt:lpstr>
      <vt:lpstr>2. Il “Cammino sinodale” quando?      La scansione dei tempi</vt:lpstr>
      <vt:lpstr>2. Il “Cammino sinodale” quando?      La scansione dei tempi</vt:lpstr>
      <vt:lpstr>2. Il “Cammino sinodale” quando?      La scansione dei tempi</vt:lpstr>
      <vt:lpstr>2. Il “Cammino sinodale” quando?      La scansione dei tempi</vt:lpstr>
      <vt:lpstr>Diapositiva 26</vt:lpstr>
      <vt:lpstr>Diapositiva 27</vt:lpstr>
      <vt:lpstr>Buon  “Cammino sinodale”</vt:lpstr>
      <vt:lpstr>www.synod.va; www.camminosinodale.net  www.camminosinodale.chiesacattolica.it www.diocesivallodellalucania.it</vt:lpstr>
      <vt:lpstr>Annunciare il Vangelo in tempo di rinascita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Annunciare il Vangelo  in un tempo di rinascita  Per avviare un “cammino sinodale”</dc:title>
  <dc:creator>utente</dc:creator>
  <cp:lastModifiedBy>ASUS</cp:lastModifiedBy>
  <cp:revision>43</cp:revision>
  <dcterms:created xsi:type="dcterms:W3CDTF">2021-09-16T15:04:54Z</dcterms:created>
  <dcterms:modified xsi:type="dcterms:W3CDTF">2021-11-20T08:32:11Z</dcterms:modified>
</cp:coreProperties>
</file>